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5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632" r:id="rId3"/>
    <p:sldId id="634" r:id="rId4"/>
    <p:sldId id="635" r:id="rId5"/>
    <p:sldId id="636" r:id="rId6"/>
    <p:sldId id="637" r:id="rId7"/>
    <p:sldId id="638" r:id="rId8"/>
    <p:sldId id="610" r:id="rId9"/>
    <p:sldId id="611" r:id="rId10"/>
    <p:sldId id="627" r:id="rId11"/>
    <p:sldId id="613" r:id="rId12"/>
    <p:sldId id="614" r:id="rId13"/>
    <p:sldId id="628" r:id="rId14"/>
    <p:sldId id="629" r:id="rId15"/>
    <p:sldId id="630" r:id="rId16"/>
    <p:sldId id="631" r:id="rId17"/>
    <p:sldId id="626" r:id="rId18"/>
    <p:sldId id="633" r:id="rId19"/>
  </p:sldIdLst>
  <p:sldSz cx="9144000" cy="6858000" type="screen4x3"/>
  <p:notesSz cx="6797675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9">
          <p15:clr>
            <a:srgbClr val="A4A3A4"/>
          </p15:clr>
        </p15:guide>
        <p15:guide id="2" orient="horz" pos="709">
          <p15:clr>
            <a:srgbClr val="A4A3A4"/>
          </p15:clr>
        </p15:guide>
        <p15:guide id="3" orient="horz" pos="3067">
          <p15:clr>
            <a:srgbClr val="A4A3A4"/>
          </p15:clr>
        </p15:guide>
        <p15:guide id="4" orient="horz" pos="119">
          <p15:clr>
            <a:srgbClr val="A4A3A4"/>
          </p15:clr>
        </p15:guide>
        <p15:guide id="5" orient="horz" pos="1661">
          <p15:clr>
            <a:srgbClr val="A4A3A4"/>
          </p15:clr>
        </p15:guide>
        <p15:guide id="6" orient="horz" pos="981">
          <p15:clr>
            <a:srgbClr val="A4A3A4"/>
          </p15:clr>
        </p15:guide>
        <p15:guide id="7" pos="5738">
          <p15:clr>
            <a:srgbClr val="A4A3A4"/>
          </p15:clr>
        </p15:guide>
        <p15:guide id="8" pos="3651">
          <p15:clr>
            <a:srgbClr val="A4A3A4"/>
          </p15:clr>
        </p15:guide>
        <p15:guide id="9" pos="4059">
          <p15:clr>
            <a:srgbClr val="A4A3A4"/>
          </p15:clr>
        </p15:guide>
        <p15:guide id="10" pos="295">
          <p15:clr>
            <a:srgbClr val="A4A3A4"/>
          </p15:clr>
        </p15:guide>
        <p15:guide id="11" pos="2064">
          <p15:clr>
            <a:srgbClr val="A4A3A4"/>
          </p15:clr>
        </p15:guide>
        <p15:guide id="12" pos="2336">
          <p15:clr>
            <a:srgbClr val="A4A3A4"/>
          </p15:clr>
        </p15:guide>
        <p15:guide id="13" pos="44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0310"/>
    <a:srgbClr val="1E03BD"/>
    <a:srgbClr val="A08BB6"/>
    <a:srgbClr val="F8A15A"/>
    <a:srgbClr val="FBC293"/>
    <a:srgbClr val="FEE6D6"/>
    <a:srgbClr val="FFF8F3"/>
    <a:srgbClr val="FCB688"/>
    <a:srgbClr val="94BBBB"/>
    <a:srgbClr val="6E8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佈景主題樣式 2 - 輔色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中等深淺樣式 3 - 輔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中等深淺樣式 3 - 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4798" autoAdjust="0"/>
  </p:normalViewPr>
  <p:slideViewPr>
    <p:cSldViewPr>
      <p:cViewPr varScale="1">
        <p:scale>
          <a:sx n="106" d="100"/>
          <a:sy n="106" d="100"/>
        </p:scale>
        <p:origin x="1782" y="114"/>
      </p:cViewPr>
      <p:guideLst>
        <p:guide orient="horz" pos="2069"/>
        <p:guide orient="horz" pos="709"/>
        <p:guide orient="horz" pos="3067"/>
        <p:guide orient="horz" pos="119"/>
        <p:guide orient="horz" pos="1661"/>
        <p:guide orient="horz" pos="981"/>
        <p:guide pos="5738"/>
        <p:guide pos="3651"/>
        <p:guide pos="4059"/>
        <p:guide pos="295"/>
        <p:guide pos="2064"/>
        <p:guide pos="2336"/>
        <p:guide pos="4422"/>
      </p:guideLst>
    </p:cSldViewPr>
  </p:slideViewPr>
  <p:outlineViewPr>
    <p:cViewPr>
      <p:scale>
        <a:sx n="33" d="100"/>
        <a:sy n="33" d="100"/>
      </p:scale>
      <p:origin x="0" y="48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852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r>
              <a:rPr lang="zh-TW" altLang="en-US" b="1" dirty="0" smtClean="0">
                <a:solidFill>
                  <a:srgbClr val="C00000"/>
                </a:solidFill>
              </a:rPr>
              <a:t>死亡</a:t>
            </a:r>
            <a:endParaRPr lang="en-US" altLang="zh-TW" b="1" dirty="0">
              <a:solidFill>
                <a:srgbClr val="C00000"/>
              </a:solidFill>
            </a:endParaRPr>
          </a:p>
        </c:rich>
      </c:tx>
      <c:layout>
        <c:manualLayout>
          <c:xMode val="edge"/>
          <c:yMode val="edge"/>
          <c:x val="0.4338134146710970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rgbClr val="C00000"/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Fatalities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工作表1!$A$2:$A$8</c:f>
              <c:strCache>
                <c:ptCount val="7"/>
                <c:pt idx="0">
                  <c:v>小客車</c:v>
                </c:pt>
                <c:pt idx="1">
                  <c:v>小貨車</c:v>
                </c:pt>
                <c:pt idx="2">
                  <c:v>大貨車</c:v>
                </c:pt>
                <c:pt idx="3">
                  <c:v>機車</c:v>
                </c:pt>
                <c:pt idx="4">
                  <c:v>行人</c:v>
                </c:pt>
                <c:pt idx="5">
                  <c:v>自行車</c:v>
                </c:pt>
                <c:pt idx="6">
                  <c:v>其他</c:v>
                </c:pt>
              </c:strCache>
            </c:strRef>
          </c:cat>
          <c:val>
            <c:numRef>
              <c:f>工作表1!$B$2:$B$8</c:f>
              <c:numCache>
                <c:formatCode>General</c:formatCode>
                <c:ptCount val="7"/>
                <c:pt idx="0">
                  <c:v>362</c:v>
                </c:pt>
                <c:pt idx="1">
                  <c:v>106</c:v>
                </c:pt>
                <c:pt idx="2">
                  <c:v>41</c:v>
                </c:pt>
                <c:pt idx="3">
                  <c:v>2119</c:v>
                </c:pt>
                <c:pt idx="4">
                  <c:v>423</c:v>
                </c:pt>
                <c:pt idx="5">
                  <c:v>228</c:v>
                </c:pt>
                <c:pt idx="6">
                  <c:v>31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ayout>
        <c:manualLayout>
          <c:xMode val="edge"/>
          <c:yMode val="edge"/>
          <c:x val="0.10820969387239801"/>
          <c:y val="0.82225360622534271"/>
          <c:w val="0.79961418428255449"/>
          <c:h val="0.124196818376408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pPr>
            <a:r>
              <a:rPr lang="zh-TW" altLang="en-US" b="1" dirty="0" smtClean="0">
                <a:solidFill>
                  <a:srgbClr val="0000CC"/>
                </a:solidFill>
              </a:rPr>
              <a:t>受傷</a:t>
            </a:r>
            <a:endParaRPr lang="en-US" altLang="zh-TW" b="1" dirty="0">
              <a:solidFill>
                <a:srgbClr val="0000CC"/>
              </a:solidFill>
            </a:endParaRPr>
          </a:p>
        </c:rich>
      </c:tx>
      <c:layout>
        <c:manualLayout>
          <c:xMode val="edge"/>
          <c:yMode val="edge"/>
          <c:x val="0.4318458663323122"/>
          <c:y val="3.149450867202536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rgbClr val="0000CC"/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Injuries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6"/>
              <c:layout>
                <c:manualLayout>
                  <c:x val="-9.1454377026401103E-3"/>
                  <c:y val="1.1938534613155402E-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dirty="0" smtClean="0"/>
                      <a:t>11910</a:t>
                    </a:r>
                    <a:endParaRPr lang="en-US" altLang="zh-TW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2.440893417734542E-2"/>
                  <c:y val="-2.110094855737287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工作表1!$A$2:$A$9</c:f>
              <c:strCache>
                <c:ptCount val="8"/>
                <c:pt idx="0">
                  <c:v>小客車</c:v>
                </c:pt>
                <c:pt idx="1">
                  <c:v>小貨車</c:v>
                </c:pt>
                <c:pt idx="2">
                  <c:v>大貨車</c:v>
                </c:pt>
                <c:pt idx="3">
                  <c:v>大客車</c:v>
                </c:pt>
                <c:pt idx="4">
                  <c:v>機車</c:v>
                </c:pt>
                <c:pt idx="5">
                  <c:v>行人</c:v>
                </c:pt>
                <c:pt idx="6">
                  <c:v>自行車</c:v>
                </c:pt>
                <c:pt idx="7">
                  <c:v>其它</c:v>
                </c:pt>
              </c:strCache>
            </c:strRef>
          </c:cat>
          <c:val>
            <c:numRef>
              <c:f>工作表1!$B$2:$B$9</c:f>
              <c:numCache>
                <c:formatCode>General</c:formatCode>
                <c:ptCount val="8"/>
                <c:pt idx="0">
                  <c:v>18699</c:v>
                </c:pt>
                <c:pt idx="1">
                  <c:v>4037</c:v>
                </c:pt>
                <c:pt idx="2">
                  <c:v>552</c:v>
                </c:pt>
                <c:pt idx="3">
                  <c:v>462</c:v>
                </c:pt>
                <c:pt idx="4">
                  <c:v>262916</c:v>
                </c:pt>
                <c:pt idx="5">
                  <c:v>13793</c:v>
                </c:pt>
                <c:pt idx="6">
                  <c:v>11910</c:v>
                </c:pt>
                <c:pt idx="7">
                  <c:v>1258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348356135032617"/>
          <c:y val="0.82543581124285215"/>
          <c:w val="0.78358061225520392"/>
          <c:h val="0.121973314820566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009185739291379E-2"/>
          <c:y val="0.10257273472857439"/>
          <c:w val="0.95399081426070864"/>
          <c:h val="0.7488073977196282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Male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工作表1!$A$2:$A$12</c:f>
              <c:strCache>
                <c:ptCount val="11"/>
                <c:pt idx="0">
                  <c:v>&lt;5</c:v>
                </c:pt>
                <c:pt idx="1">
                  <c:v>5~9</c:v>
                </c:pt>
                <c:pt idx="2">
                  <c:v>10~15</c:v>
                </c:pt>
                <c:pt idx="3">
                  <c:v>16~20</c:v>
                </c:pt>
                <c:pt idx="4">
                  <c:v>21~24</c:v>
                </c:pt>
                <c:pt idx="5">
                  <c:v>25~34</c:v>
                </c:pt>
                <c:pt idx="6">
                  <c:v>35~44</c:v>
                </c:pt>
                <c:pt idx="7">
                  <c:v>45~54</c:v>
                </c:pt>
                <c:pt idx="8">
                  <c:v>55~64</c:v>
                </c:pt>
                <c:pt idx="9">
                  <c:v>64~74</c:v>
                </c:pt>
                <c:pt idx="10">
                  <c:v>&gt;74</c:v>
                </c:pt>
              </c:strCache>
            </c:strRef>
          </c:cat>
          <c:val>
            <c:numRef>
              <c:f>工作表1!$B$2:$B$12</c:f>
              <c:numCache>
                <c:formatCode>General</c:formatCode>
                <c:ptCount val="11"/>
                <c:pt idx="0">
                  <c:v>1.4</c:v>
                </c:pt>
                <c:pt idx="1">
                  <c:v>0.5</c:v>
                </c:pt>
                <c:pt idx="2">
                  <c:v>2.2999999999999998</c:v>
                </c:pt>
                <c:pt idx="3">
                  <c:v>26.2</c:v>
                </c:pt>
                <c:pt idx="4">
                  <c:v>28</c:v>
                </c:pt>
                <c:pt idx="5">
                  <c:v>17.5</c:v>
                </c:pt>
                <c:pt idx="6">
                  <c:v>16.899999999999999</c:v>
                </c:pt>
                <c:pt idx="7">
                  <c:v>18.8</c:v>
                </c:pt>
                <c:pt idx="8">
                  <c:v>24.1</c:v>
                </c:pt>
                <c:pt idx="9">
                  <c:v>44</c:v>
                </c:pt>
                <c:pt idx="10">
                  <c:v>66.900000000000006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Female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工作表1!$A$2:$A$12</c:f>
              <c:strCache>
                <c:ptCount val="11"/>
                <c:pt idx="0">
                  <c:v>&lt;5</c:v>
                </c:pt>
                <c:pt idx="1">
                  <c:v>5~9</c:v>
                </c:pt>
                <c:pt idx="2">
                  <c:v>10~15</c:v>
                </c:pt>
                <c:pt idx="3">
                  <c:v>16~20</c:v>
                </c:pt>
                <c:pt idx="4">
                  <c:v>21~24</c:v>
                </c:pt>
                <c:pt idx="5">
                  <c:v>25~34</c:v>
                </c:pt>
                <c:pt idx="6">
                  <c:v>35~44</c:v>
                </c:pt>
                <c:pt idx="7">
                  <c:v>45~54</c:v>
                </c:pt>
                <c:pt idx="8">
                  <c:v>55~64</c:v>
                </c:pt>
                <c:pt idx="9">
                  <c:v>64~74</c:v>
                </c:pt>
                <c:pt idx="10">
                  <c:v>&gt;74</c:v>
                </c:pt>
              </c:strCache>
            </c:strRef>
          </c:cat>
          <c:val>
            <c:numRef>
              <c:f>工作表1!$C$2:$C$12</c:f>
              <c:numCache>
                <c:formatCode>General</c:formatCode>
                <c:ptCount val="11"/>
                <c:pt idx="0">
                  <c:v>2</c:v>
                </c:pt>
                <c:pt idx="1">
                  <c:v>0.2</c:v>
                </c:pt>
                <c:pt idx="2">
                  <c:v>1</c:v>
                </c:pt>
                <c:pt idx="3">
                  <c:v>8.4</c:v>
                </c:pt>
                <c:pt idx="4">
                  <c:v>10</c:v>
                </c:pt>
                <c:pt idx="5">
                  <c:v>3.6</c:v>
                </c:pt>
                <c:pt idx="6">
                  <c:v>3.8</c:v>
                </c:pt>
                <c:pt idx="7">
                  <c:v>5.5</c:v>
                </c:pt>
                <c:pt idx="8">
                  <c:v>13.7</c:v>
                </c:pt>
                <c:pt idx="9">
                  <c:v>24.6</c:v>
                </c:pt>
                <c:pt idx="10">
                  <c:v>25.6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工作表1!$A$2:$A$12</c:f>
              <c:strCache>
                <c:ptCount val="11"/>
                <c:pt idx="0">
                  <c:v>&lt;5</c:v>
                </c:pt>
                <c:pt idx="1">
                  <c:v>5~9</c:v>
                </c:pt>
                <c:pt idx="2">
                  <c:v>10~15</c:v>
                </c:pt>
                <c:pt idx="3">
                  <c:v>16~20</c:v>
                </c:pt>
                <c:pt idx="4">
                  <c:v>21~24</c:v>
                </c:pt>
                <c:pt idx="5">
                  <c:v>25~34</c:v>
                </c:pt>
                <c:pt idx="6">
                  <c:v>35~44</c:v>
                </c:pt>
                <c:pt idx="7">
                  <c:v>45~54</c:v>
                </c:pt>
                <c:pt idx="8">
                  <c:v>55~64</c:v>
                </c:pt>
                <c:pt idx="9">
                  <c:v>64~74</c:v>
                </c:pt>
                <c:pt idx="10">
                  <c:v>&gt;74</c:v>
                </c:pt>
              </c:strCache>
            </c:strRef>
          </c:cat>
          <c:val>
            <c:numRef>
              <c:f>工作表1!$D$2:$D$12</c:f>
              <c:numCache>
                <c:formatCode>General</c:formatCode>
                <c:ptCount val="11"/>
                <c:pt idx="0">
                  <c:v>1.7</c:v>
                </c:pt>
                <c:pt idx="1">
                  <c:v>0.4</c:v>
                </c:pt>
                <c:pt idx="2">
                  <c:v>1.6</c:v>
                </c:pt>
                <c:pt idx="3">
                  <c:v>17.7</c:v>
                </c:pt>
                <c:pt idx="4">
                  <c:v>19.3</c:v>
                </c:pt>
                <c:pt idx="5">
                  <c:v>10.6</c:v>
                </c:pt>
                <c:pt idx="6">
                  <c:v>10.3</c:v>
                </c:pt>
                <c:pt idx="7">
                  <c:v>12.1</c:v>
                </c:pt>
                <c:pt idx="8">
                  <c:v>18.8</c:v>
                </c:pt>
                <c:pt idx="9">
                  <c:v>33.700000000000003</c:v>
                </c:pt>
                <c:pt idx="10">
                  <c:v>45.4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81232"/>
        <c:axId val="4881792"/>
      </c:lineChart>
      <c:catAx>
        <c:axId val="488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4881792"/>
        <c:crosses val="autoZero"/>
        <c:auto val="1"/>
        <c:lblAlgn val="ctr"/>
        <c:lblOffset val="100"/>
        <c:noMultiLvlLbl val="0"/>
      </c:catAx>
      <c:valAx>
        <c:axId val="488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4881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ayout>
        <c:manualLayout>
          <c:xMode val="edge"/>
          <c:yMode val="edge"/>
          <c:x val="0.33006154539417515"/>
          <c:y val="0.93276599473315269"/>
          <c:w val="0.33987690921164976"/>
          <c:h val="6.72340052668472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52002873997607E-2"/>
          <c:y val="3.5573136925414188E-2"/>
          <c:w val="0.92357782195420912"/>
          <c:h val="0.69544965962020777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Male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工作表1!$A$2:$A$12</c:f>
              <c:strCache>
                <c:ptCount val="11"/>
                <c:pt idx="0">
                  <c:v>&lt;5</c:v>
                </c:pt>
                <c:pt idx="1">
                  <c:v>5~9</c:v>
                </c:pt>
                <c:pt idx="2">
                  <c:v>10~15</c:v>
                </c:pt>
                <c:pt idx="3">
                  <c:v>16~20</c:v>
                </c:pt>
                <c:pt idx="4">
                  <c:v>21~24</c:v>
                </c:pt>
                <c:pt idx="5">
                  <c:v>25~34</c:v>
                </c:pt>
                <c:pt idx="6">
                  <c:v>35~44</c:v>
                </c:pt>
                <c:pt idx="7">
                  <c:v>45~54</c:v>
                </c:pt>
                <c:pt idx="8">
                  <c:v>55~64</c:v>
                </c:pt>
                <c:pt idx="9">
                  <c:v>65~74</c:v>
                </c:pt>
                <c:pt idx="10">
                  <c:v>&gt;74</c:v>
                </c:pt>
              </c:strCache>
            </c:strRef>
          </c:cat>
          <c:val>
            <c:numRef>
              <c:f>工作表1!$B$2:$B$12</c:f>
              <c:numCache>
                <c:formatCode>General</c:formatCode>
                <c:ptCount val="11"/>
                <c:pt idx="0">
                  <c:v>206.7</c:v>
                </c:pt>
                <c:pt idx="1">
                  <c:v>320.60000000000002</c:v>
                </c:pt>
                <c:pt idx="2">
                  <c:v>513.4</c:v>
                </c:pt>
                <c:pt idx="3">
                  <c:v>4425.5</c:v>
                </c:pt>
                <c:pt idx="4">
                  <c:v>3772</c:v>
                </c:pt>
                <c:pt idx="5">
                  <c:v>1780.8</c:v>
                </c:pt>
                <c:pt idx="6">
                  <c:v>1019.9</c:v>
                </c:pt>
                <c:pt idx="7">
                  <c:v>945.2</c:v>
                </c:pt>
                <c:pt idx="8">
                  <c:v>1048.4000000000001</c:v>
                </c:pt>
                <c:pt idx="9">
                  <c:v>1456.8</c:v>
                </c:pt>
                <c:pt idx="10">
                  <c:v>1424.3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Female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工作表1!$A$2:$A$12</c:f>
              <c:strCache>
                <c:ptCount val="11"/>
                <c:pt idx="0">
                  <c:v>&lt;5</c:v>
                </c:pt>
                <c:pt idx="1">
                  <c:v>5~9</c:v>
                </c:pt>
                <c:pt idx="2">
                  <c:v>10~15</c:v>
                </c:pt>
                <c:pt idx="3">
                  <c:v>16~20</c:v>
                </c:pt>
                <c:pt idx="4">
                  <c:v>21~24</c:v>
                </c:pt>
                <c:pt idx="5">
                  <c:v>25~34</c:v>
                </c:pt>
                <c:pt idx="6">
                  <c:v>35~44</c:v>
                </c:pt>
                <c:pt idx="7">
                  <c:v>45~54</c:v>
                </c:pt>
                <c:pt idx="8">
                  <c:v>55~64</c:v>
                </c:pt>
                <c:pt idx="9">
                  <c:v>65~74</c:v>
                </c:pt>
                <c:pt idx="10">
                  <c:v>&gt;74</c:v>
                </c:pt>
              </c:strCache>
            </c:strRef>
          </c:cat>
          <c:val>
            <c:numRef>
              <c:f>工作表1!$C$2:$C$12</c:f>
              <c:numCache>
                <c:formatCode>General</c:formatCode>
                <c:ptCount val="11"/>
                <c:pt idx="0">
                  <c:v>190.5</c:v>
                </c:pt>
                <c:pt idx="1">
                  <c:v>293.60000000000002</c:v>
                </c:pt>
                <c:pt idx="2">
                  <c:v>390.7</c:v>
                </c:pt>
                <c:pt idx="3">
                  <c:v>2780</c:v>
                </c:pt>
                <c:pt idx="4">
                  <c:v>3175.6</c:v>
                </c:pt>
                <c:pt idx="5">
                  <c:v>1532.6</c:v>
                </c:pt>
                <c:pt idx="6">
                  <c:v>1016.4</c:v>
                </c:pt>
                <c:pt idx="7">
                  <c:v>1041.9000000000001</c:v>
                </c:pt>
                <c:pt idx="8">
                  <c:v>1163</c:v>
                </c:pt>
                <c:pt idx="9">
                  <c:v>1065.5999999999999</c:v>
                </c:pt>
                <c:pt idx="10">
                  <c:v>514.4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工作表1!$A$2:$A$12</c:f>
              <c:strCache>
                <c:ptCount val="11"/>
                <c:pt idx="0">
                  <c:v>&lt;5</c:v>
                </c:pt>
                <c:pt idx="1">
                  <c:v>5~9</c:v>
                </c:pt>
                <c:pt idx="2">
                  <c:v>10~15</c:v>
                </c:pt>
                <c:pt idx="3">
                  <c:v>16~20</c:v>
                </c:pt>
                <c:pt idx="4">
                  <c:v>21~24</c:v>
                </c:pt>
                <c:pt idx="5">
                  <c:v>25~34</c:v>
                </c:pt>
                <c:pt idx="6">
                  <c:v>35~44</c:v>
                </c:pt>
                <c:pt idx="7">
                  <c:v>45~54</c:v>
                </c:pt>
                <c:pt idx="8">
                  <c:v>55~64</c:v>
                </c:pt>
                <c:pt idx="9">
                  <c:v>65~74</c:v>
                </c:pt>
                <c:pt idx="10">
                  <c:v>&gt;74</c:v>
                </c:pt>
              </c:strCache>
            </c:strRef>
          </c:cat>
          <c:val>
            <c:numRef>
              <c:f>工作表1!$D$2:$D$12</c:f>
              <c:numCache>
                <c:formatCode>General</c:formatCode>
                <c:ptCount val="11"/>
                <c:pt idx="0">
                  <c:v>198.9</c:v>
                </c:pt>
                <c:pt idx="1">
                  <c:v>307.7</c:v>
                </c:pt>
                <c:pt idx="2">
                  <c:v>454.6</c:v>
                </c:pt>
                <c:pt idx="3">
                  <c:v>3635.7</c:v>
                </c:pt>
                <c:pt idx="4">
                  <c:v>3484.9</c:v>
                </c:pt>
                <c:pt idx="5">
                  <c:v>1657.1</c:v>
                </c:pt>
                <c:pt idx="6">
                  <c:v>1018.2</c:v>
                </c:pt>
                <c:pt idx="7">
                  <c:v>993.8</c:v>
                </c:pt>
                <c:pt idx="8">
                  <c:v>1106.9000000000001</c:v>
                </c:pt>
                <c:pt idx="9">
                  <c:v>1249.0999999999999</c:v>
                </c:pt>
                <c:pt idx="10">
                  <c:v>951.3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8912432"/>
        <c:axId val="188912992"/>
      </c:lineChart>
      <c:catAx>
        <c:axId val="188912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8912992"/>
        <c:crosses val="autoZero"/>
        <c:auto val="1"/>
        <c:lblAlgn val="ctr"/>
        <c:lblOffset val="100"/>
        <c:noMultiLvlLbl val="0"/>
      </c:catAx>
      <c:valAx>
        <c:axId val="188912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8912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ayout>
        <c:manualLayout>
          <c:xMode val="edge"/>
          <c:yMode val="edge"/>
          <c:x val="0.32820021363746471"/>
          <c:y val="0.81401236594116955"/>
          <c:w val="0.32625177348236351"/>
          <c:h val="6.74590727046501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0.91541</cdr:x>
      <cdr:y>0.95853</cdr:y>
    </cdr:from>
    <cdr:to>
      <cdr:x>0.91949</cdr:x>
      <cdr:y>0.96665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10261600" y="5393267"/>
          <a:ext cx="45719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0.88369</cdr:x>
      <cdr:y>0.83749</cdr:y>
    </cdr:from>
    <cdr:to>
      <cdr:x>0.96526</cdr:x>
      <cdr:y>1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9906000" y="544406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zh-TW" altLang="en-US" sz="1100"/>
        </a:p>
      </cdr:txBody>
    </cdr:sp>
  </cdr:relSizeAnchor>
  <cdr:relSizeAnchor xmlns:cdr="http://schemas.openxmlformats.org/drawingml/2006/chartDrawing">
    <cdr:from>
      <cdr:x>0.96148</cdr:x>
      <cdr:y>0.8863</cdr:y>
    </cdr:from>
    <cdr:to>
      <cdr:x>1</cdr:x>
      <cdr:y>0.92537</cdr:y>
    </cdr:to>
    <cdr:sp macro="" textlink="">
      <cdr:nvSpPr>
        <cdr:cNvPr id="5" name="文字方塊 4"/>
        <cdr:cNvSpPr txBox="1"/>
      </cdr:nvSpPr>
      <cdr:spPr>
        <a:xfrm xmlns:a="http://schemas.openxmlformats.org/drawingml/2006/main">
          <a:off x="10810628" y="5027668"/>
          <a:ext cx="433105" cy="2216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zh-TW" sz="1100" dirty="0" smtClean="0"/>
            <a:t>Age</a:t>
          </a:r>
          <a:endParaRPr lang="zh-TW" alt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0.89211</cdr:x>
      <cdr:y>0.81492</cdr:y>
    </cdr:from>
    <cdr:to>
      <cdr:x>0.97907</cdr:x>
      <cdr:y>0.97743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9864472" y="4585230"/>
          <a:ext cx="961519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0.89841</cdr:x>
      <cdr:y>0.81957</cdr:y>
    </cdr:from>
    <cdr:to>
      <cdr:x>0.952</cdr:x>
      <cdr:y>0.90153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7892503" y="3600400"/>
          <a:ext cx="470769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zh-TW" sz="1100" dirty="0" smtClean="0"/>
            <a:t>Age</a:t>
          </a:r>
          <a:endParaRPr lang="zh-TW" alt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643" y="0"/>
            <a:ext cx="2945448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B575D737-95C7-40BA-8521-EE1A82BB61DB}" type="datetimeFigureOut">
              <a:rPr lang="zh-TW" altLang="en-US"/>
              <a:pPr>
                <a:defRPr/>
              </a:pPr>
              <a:t>2015/8/31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0308"/>
            <a:ext cx="2945448" cy="496331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643" y="9430308"/>
            <a:ext cx="2945448" cy="496331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7D0DDFC-C641-4411-AD9B-958DA9924B4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8471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1EB390E-60C1-4446-954D-ECA55189A037}" type="datetimeFigureOut">
              <a:rPr lang="zh-TW" altLang="en-US"/>
              <a:pPr>
                <a:defRPr/>
              </a:pPr>
              <a:t>2015/8/31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085" y="4715946"/>
            <a:ext cx="5437506" cy="4466988"/>
          </a:xfrm>
          <a:prstGeom prst="rect">
            <a:avLst/>
          </a:prstGeom>
        </p:spPr>
        <p:txBody>
          <a:bodyPr vert="horz" lIns="91321" tIns="45661" rIns="91321" bIns="45661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308"/>
            <a:ext cx="2945448" cy="496331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643" y="9430308"/>
            <a:ext cx="2945448" cy="496331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0D2ADA94-5553-45B7-90DB-1868A4710EF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4969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732DE7-8742-49E6-A4F1-385436260AF8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2321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A9E-22ED-43BB-96E8-0D6813C9C989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8089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ADA94-5553-45B7-90DB-1868A4710EF5}" type="slidenum">
              <a:rPr lang="zh-TW" altLang="en-US" smtClean="0"/>
              <a:pPr>
                <a:defRPr/>
              </a:pPr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5154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0"/>
          </p:nvPr>
        </p:nvSpPr>
        <p:spPr>
          <a:xfrm>
            <a:off x="6948488" y="63087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4545D-ED4C-49A9-850F-91EB88F3839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F80BD-35C6-4D5D-B6BA-666CD3B2827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001FD-F1D6-4098-917F-C3CD69D9D7F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4824536"/>
          </a:xfrm>
        </p:spPr>
        <p:txBody>
          <a:bodyPr/>
          <a:lstStyle>
            <a:lvl1pPr>
              <a:defRPr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85090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8CB8F-62F2-485D-9840-339395F33AB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2924944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3568" y="141277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Narrow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41DC2-EBFF-4D2B-8D40-2435785F17E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657C5-2652-4890-91A1-EF8C6E015A0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358A0-154C-4D96-BCFB-B18E857788E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A6A16-16F4-4AAA-8F82-BEFF73BFA2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425E9-A79D-44AD-AC13-BD3A2916919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BC95C-5B4C-4768-984A-184A8887442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流程圖: 文件 12"/>
          <p:cNvSpPr/>
          <p:nvPr/>
        </p:nvSpPr>
        <p:spPr>
          <a:xfrm rot="10800000">
            <a:off x="0" y="6165850"/>
            <a:ext cx="9144000" cy="701675"/>
          </a:xfrm>
          <a:prstGeom prst="flowChartDocumen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68313" y="1268413"/>
            <a:ext cx="8229600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chemeClr val="bg1"/>
                </a:solidFill>
                <a:latin typeface="Arial Narrow" pitchFamily="34" charset="0"/>
                <a:ea typeface="+mn-ea"/>
              </a:defRPr>
            </a:lvl1pPr>
          </a:lstStyle>
          <a:p>
            <a:pPr>
              <a:defRPr/>
            </a:pPr>
            <a:fld id="{5F4D3BC0-6AB9-47E9-9E22-ED9E520087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pic>
        <p:nvPicPr>
          <p:cNvPr id="1029" name="Picture 11" descr="C:\Users\crabwei\Desktop\NCTU_LOGO\NCTU-LOGO_10.gif"/>
          <p:cNvPicPr>
            <a:picLocks noChangeAspect="1" noChangeArrowheads="1"/>
          </p:cNvPicPr>
          <p:nvPr/>
        </p:nvPicPr>
        <p:blipFill>
          <a:blip r:embed="rId1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611188" y="6383338"/>
            <a:ext cx="1439862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 userDrawn="1"/>
        </p:nvSpPr>
        <p:spPr>
          <a:xfrm>
            <a:off x="0" y="0"/>
            <a:ext cx="9142413" cy="1125538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031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68313" y="222250"/>
            <a:ext cx="82296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 kern="1200">
          <a:solidFill>
            <a:schemeClr val="bg1"/>
          </a:solidFill>
          <a:latin typeface="華康中黑體" pitchFamily="49" charset="-120"/>
          <a:ea typeface="華康中黑體" pitchFamily="49" charset="-120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華康中黑體"/>
          <a:ea typeface="華康中黑體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華康中黑體"/>
          <a:ea typeface="華康中黑體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華康中黑體"/>
          <a:ea typeface="華康中黑體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華康中黑體"/>
          <a:ea typeface="華康中黑體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華康中黑體"/>
          <a:ea typeface="華康中黑體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華康中黑體"/>
          <a:ea typeface="華康中黑體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華康中黑體"/>
          <a:ea typeface="華康中黑體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華康中黑體"/>
          <a:ea typeface="華康中黑體"/>
          <a:cs typeface="Arial" charset="0"/>
        </a:defRPr>
      </a:lvl9pPr>
    </p:titleStyle>
    <p:bodyStyle>
      <a:lvl1pPr marL="444500" indent="-444500" algn="l" rtl="0" fontAlgn="base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rgbClr val="10253F"/>
          </a:solidFill>
          <a:latin typeface="華康中黑體" pitchFamily="49" charset="-120"/>
          <a:ea typeface="華康中黑體" pitchFamily="49" charset="-120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 3" pitchFamily="18" charset="2"/>
        <a:buChar char="}"/>
        <a:defRPr sz="2400" kern="1200">
          <a:solidFill>
            <a:srgbClr val="10253F"/>
          </a:solidFill>
          <a:latin typeface="華康中黑體" pitchFamily="49" charset="-120"/>
          <a:ea typeface="華康中黑體" pitchFamily="49" charset="-120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10253F"/>
          </a:solidFill>
          <a:latin typeface="華康中黑體" pitchFamily="49" charset="-120"/>
          <a:ea typeface="華康中黑體" pitchFamily="49" charset="-120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0253F"/>
          </a:solidFill>
          <a:latin typeface="華康中黑體" pitchFamily="49" charset="-120"/>
          <a:ea typeface="華康中黑體" pitchFamily="49" charset="-120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10253F"/>
          </a:solidFill>
          <a:latin typeface="華康中黑體" pitchFamily="49" charset="-120"/>
          <a:ea typeface="華康中黑體" pitchFamily="49" charset="-12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-12695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chemeClr val="bg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15362" name="Picture 11" descr="C:\Users\crabwei\Desktop\NCTU_LOGO\NCTU-LOGO_10.gif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611188" y="6021388"/>
            <a:ext cx="2425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副標題 2"/>
          <p:cNvSpPr>
            <a:spLocks noGrp="1"/>
          </p:cNvSpPr>
          <p:nvPr>
            <p:ph type="subTitle" idx="1"/>
          </p:nvPr>
        </p:nvSpPr>
        <p:spPr>
          <a:xfrm>
            <a:off x="1116013" y="3429000"/>
            <a:ext cx="7056437" cy="1728788"/>
          </a:xfrm>
        </p:spPr>
        <p:txBody>
          <a:bodyPr/>
          <a:lstStyle/>
          <a:p>
            <a:endParaRPr lang="en-US" altLang="zh-TW" sz="2000" b="1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0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簡報人：邱裕鈞  博士</a:t>
            </a:r>
            <a:br>
              <a:rPr lang="zh-TW" altLang="en-US" sz="20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20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國立交通大學運輸研究中心</a:t>
            </a:r>
          </a:p>
        </p:txBody>
      </p:sp>
      <p:sp>
        <p:nvSpPr>
          <p:cNvPr id="12" name="手繪多邊形 11"/>
          <p:cNvSpPr/>
          <p:nvPr/>
        </p:nvSpPr>
        <p:spPr>
          <a:xfrm>
            <a:off x="12700" y="2536825"/>
            <a:ext cx="9150350" cy="2673350"/>
          </a:xfrm>
          <a:custGeom>
            <a:avLst/>
            <a:gdLst>
              <a:gd name="connsiteX0" fmla="*/ 0 w 9150350"/>
              <a:gd name="connsiteY0" fmla="*/ 2667000 h 2673350"/>
              <a:gd name="connsiteX1" fmla="*/ 5803900 w 9150350"/>
              <a:gd name="connsiteY1" fmla="*/ 2673350 h 2673350"/>
              <a:gd name="connsiteX2" fmla="*/ 6451600 w 9150350"/>
              <a:gd name="connsiteY2" fmla="*/ 2241550 h 2673350"/>
              <a:gd name="connsiteX3" fmla="*/ 9150350 w 9150350"/>
              <a:gd name="connsiteY3" fmla="*/ 2241550 h 2673350"/>
              <a:gd name="connsiteX4" fmla="*/ 9150350 w 9150350"/>
              <a:gd name="connsiteY4" fmla="*/ 0 h 2673350"/>
              <a:gd name="connsiteX5" fmla="*/ 3282950 w 9150350"/>
              <a:gd name="connsiteY5" fmla="*/ 0 h 2673350"/>
              <a:gd name="connsiteX6" fmla="*/ 2622550 w 9150350"/>
              <a:gd name="connsiteY6" fmla="*/ 508000 h 2673350"/>
              <a:gd name="connsiteX7" fmla="*/ 0 w 9150350"/>
              <a:gd name="connsiteY7" fmla="*/ 514350 h 2673350"/>
              <a:gd name="connsiteX8" fmla="*/ 0 w 9150350"/>
              <a:gd name="connsiteY8" fmla="*/ 2667000 h 2673350"/>
              <a:gd name="connsiteX0" fmla="*/ 0 w 9150350"/>
              <a:gd name="connsiteY0" fmla="*/ 2667000 h 2673350"/>
              <a:gd name="connsiteX1" fmla="*/ 5803900 w 9150350"/>
              <a:gd name="connsiteY1" fmla="*/ 2673350 h 2673350"/>
              <a:gd name="connsiteX2" fmla="*/ 6451600 w 9150350"/>
              <a:gd name="connsiteY2" fmla="*/ 2241550 h 2673350"/>
              <a:gd name="connsiteX3" fmla="*/ 9150350 w 9150350"/>
              <a:gd name="connsiteY3" fmla="*/ 2241550 h 2673350"/>
              <a:gd name="connsiteX4" fmla="*/ 9150350 w 9150350"/>
              <a:gd name="connsiteY4" fmla="*/ 0 h 2673350"/>
              <a:gd name="connsiteX5" fmla="*/ 3282950 w 9150350"/>
              <a:gd name="connsiteY5" fmla="*/ 0 h 2673350"/>
              <a:gd name="connsiteX6" fmla="*/ 2622550 w 9150350"/>
              <a:gd name="connsiteY6" fmla="*/ 508000 h 2673350"/>
              <a:gd name="connsiteX7" fmla="*/ 0 w 9150350"/>
              <a:gd name="connsiteY7" fmla="*/ 514350 h 2673350"/>
              <a:gd name="connsiteX8" fmla="*/ 0 w 9150350"/>
              <a:gd name="connsiteY8" fmla="*/ 2667000 h 2673350"/>
              <a:gd name="connsiteX0" fmla="*/ 0 w 9150350"/>
              <a:gd name="connsiteY0" fmla="*/ 2667000 h 2673350"/>
              <a:gd name="connsiteX1" fmla="*/ 5803900 w 9150350"/>
              <a:gd name="connsiteY1" fmla="*/ 2673350 h 2673350"/>
              <a:gd name="connsiteX2" fmla="*/ 6451600 w 9150350"/>
              <a:gd name="connsiteY2" fmla="*/ 2241550 h 2673350"/>
              <a:gd name="connsiteX3" fmla="*/ 9150350 w 9150350"/>
              <a:gd name="connsiteY3" fmla="*/ 2241550 h 2673350"/>
              <a:gd name="connsiteX4" fmla="*/ 9150350 w 9150350"/>
              <a:gd name="connsiteY4" fmla="*/ 0 h 2673350"/>
              <a:gd name="connsiteX5" fmla="*/ 3282950 w 9150350"/>
              <a:gd name="connsiteY5" fmla="*/ 0 h 2673350"/>
              <a:gd name="connsiteX6" fmla="*/ 2622550 w 9150350"/>
              <a:gd name="connsiteY6" fmla="*/ 508000 h 2673350"/>
              <a:gd name="connsiteX7" fmla="*/ 0 w 9150350"/>
              <a:gd name="connsiteY7" fmla="*/ 514350 h 2673350"/>
              <a:gd name="connsiteX8" fmla="*/ 0 w 9150350"/>
              <a:gd name="connsiteY8" fmla="*/ 2667000 h 2673350"/>
              <a:gd name="connsiteX0" fmla="*/ 0 w 9150350"/>
              <a:gd name="connsiteY0" fmla="*/ 2667000 h 2674475"/>
              <a:gd name="connsiteX1" fmla="*/ 5803900 w 9150350"/>
              <a:gd name="connsiteY1" fmla="*/ 2673350 h 2674475"/>
              <a:gd name="connsiteX2" fmla="*/ 6451600 w 9150350"/>
              <a:gd name="connsiteY2" fmla="*/ 2241550 h 2674475"/>
              <a:gd name="connsiteX3" fmla="*/ 9150350 w 9150350"/>
              <a:gd name="connsiteY3" fmla="*/ 2241550 h 2674475"/>
              <a:gd name="connsiteX4" fmla="*/ 9150350 w 9150350"/>
              <a:gd name="connsiteY4" fmla="*/ 0 h 2674475"/>
              <a:gd name="connsiteX5" fmla="*/ 3282950 w 9150350"/>
              <a:gd name="connsiteY5" fmla="*/ 0 h 2674475"/>
              <a:gd name="connsiteX6" fmla="*/ 2622550 w 9150350"/>
              <a:gd name="connsiteY6" fmla="*/ 508000 h 2674475"/>
              <a:gd name="connsiteX7" fmla="*/ 0 w 9150350"/>
              <a:gd name="connsiteY7" fmla="*/ 514350 h 2674475"/>
              <a:gd name="connsiteX8" fmla="*/ 0 w 9150350"/>
              <a:gd name="connsiteY8" fmla="*/ 2667000 h 2674475"/>
              <a:gd name="connsiteX0" fmla="*/ 0 w 9150350"/>
              <a:gd name="connsiteY0" fmla="*/ 2667000 h 2674475"/>
              <a:gd name="connsiteX1" fmla="*/ 5803900 w 9150350"/>
              <a:gd name="connsiteY1" fmla="*/ 2673350 h 2674475"/>
              <a:gd name="connsiteX2" fmla="*/ 6451600 w 9150350"/>
              <a:gd name="connsiteY2" fmla="*/ 2241550 h 2674475"/>
              <a:gd name="connsiteX3" fmla="*/ 9150350 w 9150350"/>
              <a:gd name="connsiteY3" fmla="*/ 2241550 h 2674475"/>
              <a:gd name="connsiteX4" fmla="*/ 9150350 w 9150350"/>
              <a:gd name="connsiteY4" fmla="*/ 0 h 2674475"/>
              <a:gd name="connsiteX5" fmla="*/ 3282950 w 9150350"/>
              <a:gd name="connsiteY5" fmla="*/ 0 h 2674475"/>
              <a:gd name="connsiteX6" fmla="*/ 2622550 w 9150350"/>
              <a:gd name="connsiteY6" fmla="*/ 508000 h 2674475"/>
              <a:gd name="connsiteX7" fmla="*/ 0 w 9150350"/>
              <a:gd name="connsiteY7" fmla="*/ 514350 h 2674475"/>
              <a:gd name="connsiteX8" fmla="*/ 0 w 9150350"/>
              <a:gd name="connsiteY8" fmla="*/ 2667000 h 2674475"/>
              <a:gd name="connsiteX0" fmla="*/ 0 w 9150350"/>
              <a:gd name="connsiteY0" fmla="*/ 2667000 h 2674475"/>
              <a:gd name="connsiteX1" fmla="*/ 5803900 w 9150350"/>
              <a:gd name="connsiteY1" fmla="*/ 2673350 h 2674475"/>
              <a:gd name="connsiteX2" fmla="*/ 6451600 w 9150350"/>
              <a:gd name="connsiteY2" fmla="*/ 2241550 h 2674475"/>
              <a:gd name="connsiteX3" fmla="*/ 9150350 w 9150350"/>
              <a:gd name="connsiteY3" fmla="*/ 2241550 h 2674475"/>
              <a:gd name="connsiteX4" fmla="*/ 9150350 w 9150350"/>
              <a:gd name="connsiteY4" fmla="*/ 0 h 2674475"/>
              <a:gd name="connsiteX5" fmla="*/ 3714750 w 9150350"/>
              <a:gd name="connsiteY5" fmla="*/ 7938 h 2674475"/>
              <a:gd name="connsiteX6" fmla="*/ 2622550 w 9150350"/>
              <a:gd name="connsiteY6" fmla="*/ 508000 h 2674475"/>
              <a:gd name="connsiteX7" fmla="*/ 0 w 9150350"/>
              <a:gd name="connsiteY7" fmla="*/ 514350 h 2674475"/>
              <a:gd name="connsiteX8" fmla="*/ 0 w 9150350"/>
              <a:gd name="connsiteY8" fmla="*/ 2667000 h 2674475"/>
              <a:gd name="connsiteX0" fmla="*/ 0 w 9150350"/>
              <a:gd name="connsiteY0" fmla="*/ 2667000 h 2674475"/>
              <a:gd name="connsiteX1" fmla="*/ 5803900 w 9150350"/>
              <a:gd name="connsiteY1" fmla="*/ 2673350 h 2674475"/>
              <a:gd name="connsiteX2" fmla="*/ 7026275 w 9150350"/>
              <a:gd name="connsiteY2" fmla="*/ 2239963 h 2674475"/>
              <a:gd name="connsiteX3" fmla="*/ 9150350 w 9150350"/>
              <a:gd name="connsiteY3" fmla="*/ 2241550 h 2674475"/>
              <a:gd name="connsiteX4" fmla="*/ 9150350 w 9150350"/>
              <a:gd name="connsiteY4" fmla="*/ 0 h 2674475"/>
              <a:gd name="connsiteX5" fmla="*/ 3714750 w 9150350"/>
              <a:gd name="connsiteY5" fmla="*/ 7938 h 2674475"/>
              <a:gd name="connsiteX6" fmla="*/ 2622550 w 9150350"/>
              <a:gd name="connsiteY6" fmla="*/ 508000 h 2674475"/>
              <a:gd name="connsiteX7" fmla="*/ 0 w 9150350"/>
              <a:gd name="connsiteY7" fmla="*/ 514350 h 2674475"/>
              <a:gd name="connsiteX8" fmla="*/ 0 w 9150350"/>
              <a:gd name="connsiteY8" fmla="*/ 2667000 h 2674475"/>
              <a:gd name="connsiteX0" fmla="*/ 0 w 9150350"/>
              <a:gd name="connsiteY0" fmla="*/ 2667000 h 2673350"/>
              <a:gd name="connsiteX1" fmla="*/ 5803900 w 9150350"/>
              <a:gd name="connsiteY1" fmla="*/ 2673350 h 2673350"/>
              <a:gd name="connsiteX2" fmla="*/ 7026275 w 9150350"/>
              <a:gd name="connsiteY2" fmla="*/ 2239963 h 2673350"/>
              <a:gd name="connsiteX3" fmla="*/ 9150350 w 9150350"/>
              <a:gd name="connsiteY3" fmla="*/ 2241550 h 2673350"/>
              <a:gd name="connsiteX4" fmla="*/ 9150350 w 9150350"/>
              <a:gd name="connsiteY4" fmla="*/ 0 h 2673350"/>
              <a:gd name="connsiteX5" fmla="*/ 3714750 w 9150350"/>
              <a:gd name="connsiteY5" fmla="*/ 7938 h 2673350"/>
              <a:gd name="connsiteX6" fmla="*/ 2622550 w 9150350"/>
              <a:gd name="connsiteY6" fmla="*/ 508000 h 2673350"/>
              <a:gd name="connsiteX7" fmla="*/ 0 w 9150350"/>
              <a:gd name="connsiteY7" fmla="*/ 514350 h 2673350"/>
              <a:gd name="connsiteX8" fmla="*/ 0 w 9150350"/>
              <a:gd name="connsiteY8" fmla="*/ 2667000 h 2673350"/>
              <a:gd name="connsiteX0" fmla="*/ 0 w 9150350"/>
              <a:gd name="connsiteY0" fmla="*/ 2667000 h 2673350"/>
              <a:gd name="connsiteX1" fmla="*/ 5803900 w 9150350"/>
              <a:gd name="connsiteY1" fmla="*/ 2673350 h 2673350"/>
              <a:gd name="connsiteX2" fmla="*/ 7026275 w 9150350"/>
              <a:gd name="connsiteY2" fmla="*/ 2239963 h 2673350"/>
              <a:gd name="connsiteX3" fmla="*/ 9150350 w 9150350"/>
              <a:gd name="connsiteY3" fmla="*/ 2241550 h 2673350"/>
              <a:gd name="connsiteX4" fmla="*/ 9150350 w 9150350"/>
              <a:gd name="connsiteY4" fmla="*/ 0 h 2673350"/>
              <a:gd name="connsiteX5" fmla="*/ 3714750 w 9150350"/>
              <a:gd name="connsiteY5" fmla="*/ 7938 h 2673350"/>
              <a:gd name="connsiteX6" fmla="*/ 2622550 w 9150350"/>
              <a:gd name="connsiteY6" fmla="*/ 508000 h 2673350"/>
              <a:gd name="connsiteX7" fmla="*/ 0 w 9150350"/>
              <a:gd name="connsiteY7" fmla="*/ 514350 h 2673350"/>
              <a:gd name="connsiteX8" fmla="*/ 0 w 9150350"/>
              <a:gd name="connsiteY8" fmla="*/ 2667000 h 2673350"/>
              <a:gd name="connsiteX0" fmla="*/ 0 w 9150350"/>
              <a:gd name="connsiteY0" fmla="*/ 2667000 h 2673350"/>
              <a:gd name="connsiteX1" fmla="*/ 5803900 w 9150350"/>
              <a:gd name="connsiteY1" fmla="*/ 2673350 h 2673350"/>
              <a:gd name="connsiteX2" fmla="*/ 7026275 w 9150350"/>
              <a:gd name="connsiteY2" fmla="*/ 2239963 h 2673350"/>
              <a:gd name="connsiteX3" fmla="*/ 9150350 w 9150350"/>
              <a:gd name="connsiteY3" fmla="*/ 2241550 h 2673350"/>
              <a:gd name="connsiteX4" fmla="*/ 9150350 w 9150350"/>
              <a:gd name="connsiteY4" fmla="*/ 0 h 2673350"/>
              <a:gd name="connsiteX5" fmla="*/ 3714750 w 9150350"/>
              <a:gd name="connsiteY5" fmla="*/ 7938 h 2673350"/>
              <a:gd name="connsiteX6" fmla="*/ 2622550 w 9150350"/>
              <a:gd name="connsiteY6" fmla="*/ 508000 h 2673350"/>
              <a:gd name="connsiteX7" fmla="*/ 0 w 9150350"/>
              <a:gd name="connsiteY7" fmla="*/ 514350 h 2673350"/>
              <a:gd name="connsiteX8" fmla="*/ 0 w 9150350"/>
              <a:gd name="connsiteY8" fmla="*/ 2667000 h 2673350"/>
              <a:gd name="connsiteX0" fmla="*/ 0 w 9150350"/>
              <a:gd name="connsiteY0" fmla="*/ 2667000 h 2673350"/>
              <a:gd name="connsiteX1" fmla="*/ 5803900 w 9150350"/>
              <a:gd name="connsiteY1" fmla="*/ 2673350 h 2673350"/>
              <a:gd name="connsiteX2" fmla="*/ 7026275 w 9150350"/>
              <a:gd name="connsiteY2" fmla="*/ 2239963 h 2673350"/>
              <a:gd name="connsiteX3" fmla="*/ 9150350 w 9150350"/>
              <a:gd name="connsiteY3" fmla="*/ 2241550 h 2673350"/>
              <a:gd name="connsiteX4" fmla="*/ 9150350 w 9150350"/>
              <a:gd name="connsiteY4" fmla="*/ 0 h 2673350"/>
              <a:gd name="connsiteX5" fmla="*/ 3714750 w 9150350"/>
              <a:gd name="connsiteY5" fmla="*/ 7938 h 2673350"/>
              <a:gd name="connsiteX6" fmla="*/ 2622550 w 9150350"/>
              <a:gd name="connsiteY6" fmla="*/ 508000 h 2673350"/>
              <a:gd name="connsiteX7" fmla="*/ 0 w 9150350"/>
              <a:gd name="connsiteY7" fmla="*/ 514350 h 2673350"/>
              <a:gd name="connsiteX8" fmla="*/ 0 w 9150350"/>
              <a:gd name="connsiteY8" fmla="*/ 2667000 h 2673350"/>
              <a:gd name="connsiteX0" fmla="*/ 0 w 9150350"/>
              <a:gd name="connsiteY0" fmla="*/ 2667000 h 2673350"/>
              <a:gd name="connsiteX1" fmla="*/ 5803900 w 9150350"/>
              <a:gd name="connsiteY1" fmla="*/ 2673350 h 2673350"/>
              <a:gd name="connsiteX2" fmla="*/ 7026275 w 9150350"/>
              <a:gd name="connsiteY2" fmla="*/ 2239963 h 2673350"/>
              <a:gd name="connsiteX3" fmla="*/ 9150350 w 9150350"/>
              <a:gd name="connsiteY3" fmla="*/ 2241550 h 2673350"/>
              <a:gd name="connsiteX4" fmla="*/ 9150350 w 9150350"/>
              <a:gd name="connsiteY4" fmla="*/ 0 h 2673350"/>
              <a:gd name="connsiteX5" fmla="*/ 3714750 w 9150350"/>
              <a:gd name="connsiteY5" fmla="*/ 7938 h 2673350"/>
              <a:gd name="connsiteX6" fmla="*/ 2622550 w 9150350"/>
              <a:gd name="connsiteY6" fmla="*/ 508000 h 2673350"/>
              <a:gd name="connsiteX7" fmla="*/ 0 w 9150350"/>
              <a:gd name="connsiteY7" fmla="*/ 514350 h 2673350"/>
              <a:gd name="connsiteX8" fmla="*/ 0 w 9150350"/>
              <a:gd name="connsiteY8" fmla="*/ 2667000 h 2673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50350" h="2673350">
                <a:moveTo>
                  <a:pt x="0" y="2667000"/>
                </a:moveTo>
                <a:lnTo>
                  <a:pt x="5803900" y="2673350"/>
                </a:lnTo>
                <a:cubicBezTo>
                  <a:pt x="6442116" y="2649900"/>
                  <a:pt x="6394883" y="2236915"/>
                  <a:pt x="7026275" y="2239963"/>
                </a:cubicBezTo>
                <a:lnTo>
                  <a:pt x="9150350" y="2241550"/>
                </a:lnTo>
                <a:lnTo>
                  <a:pt x="9150350" y="0"/>
                </a:lnTo>
                <a:lnTo>
                  <a:pt x="3714750" y="7938"/>
                </a:lnTo>
                <a:cubicBezTo>
                  <a:pt x="3201607" y="15527"/>
                  <a:pt x="3160009" y="499061"/>
                  <a:pt x="2622550" y="508000"/>
                </a:cubicBezTo>
                <a:cubicBezTo>
                  <a:pt x="2085091" y="516939"/>
                  <a:pt x="874183" y="512233"/>
                  <a:pt x="0" y="514350"/>
                </a:cubicBezTo>
                <a:cubicBezTo>
                  <a:pt x="2117" y="1231900"/>
                  <a:pt x="4233" y="1949450"/>
                  <a:pt x="0" y="266700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3" name="手繪多邊形 12"/>
          <p:cNvSpPr/>
          <p:nvPr/>
        </p:nvSpPr>
        <p:spPr>
          <a:xfrm>
            <a:off x="-19050" y="2474913"/>
            <a:ext cx="9163050" cy="552450"/>
          </a:xfrm>
          <a:custGeom>
            <a:avLst/>
            <a:gdLst>
              <a:gd name="connsiteX0" fmla="*/ 0 w 9162288"/>
              <a:gd name="connsiteY0" fmla="*/ 548640 h 548640"/>
              <a:gd name="connsiteX1" fmla="*/ 2642616 w 9162288"/>
              <a:gd name="connsiteY1" fmla="*/ 548640 h 548640"/>
              <a:gd name="connsiteX2" fmla="*/ 3721608 w 9162288"/>
              <a:gd name="connsiteY2" fmla="*/ 0 h 548640"/>
              <a:gd name="connsiteX3" fmla="*/ 9162288 w 9162288"/>
              <a:gd name="connsiteY3" fmla="*/ 0 h 548640"/>
              <a:gd name="connsiteX0" fmla="*/ 0 w 9162288"/>
              <a:gd name="connsiteY0" fmla="*/ 548640 h 548640"/>
              <a:gd name="connsiteX1" fmla="*/ 2642616 w 9162288"/>
              <a:gd name="connsiteY1" fmla="*/ 548640 h 548640"/>
              <a:gd name="connsiteX2" fmla="*/ 3721608 w 9162288"/>
              <a:gd name="connsiteY2" fmla="*/ 0 h 548640"/>
              <a:gd name="connsiteX3" fmla="*/ 9162288 w 9162288"/>
              <a:gd name="connsiteY3" fmla="*/ 0 h 548640"/>
              <a:gd name="connsiteX0" fmla="*/ 0 w 9162288"/>
              <a:gd name="connsiteY0" fmla="*/ 552006 h 552006"/>
              <a:gd name="connsiteX1" fmla="*/ 2642616 w 9162288"/>
              <a:gd name="connsiteY1" fmla="*/ 552006 h 552006"/>
              <a:gd name="connsiteX2" fmla="*/ 3721608 w 9162288"/>
              <a:gd name="connsiteY2" fmla="*/ 3366 h 552006"/>
              <a:gd name="connsiteX3" fmla="*/ 9162288 w 9162288"/>
              <a:gd name="connsiteY3" fmla="*/ 3366 h 552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62288" h="552006">
                <a:moveTo>
                  <a:pt x="0" y="552006"/>
                </a:moveTo>
                <a:lnTo>
                  <a:pt x="2642616" y="552006"/>
                </a:lnTo>
                <a:cubicBezTo>
                  <a:pt x="3004544" y="542854"/>
                  <a:pt x="3230880" y="0"/>
                  <a:pt x="3721608" y="3366"/>
                </a:cubicBezTo>
                <a:lnTo>
                  <a:pt x="9162288" y="3366"/>
                </a:lnTo>
              </a:path>
            </a:pathLst>
          </a:cu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5" name="手繪多邊形 14"/>
          <p:cNvSpPr/>
          <p:nvPr/>
        </p:nvSpPr>
        <p:spPr>
          <a:xfrm>
            <a:off x="-19050" y="4965700"/>
            <a:ext cx="9163050" cy="447675"/>
          </a:xfrm>
          <a:custGeom>
            <a:avLst/>
            <a:gdLst>
              <a:gd name="connsiteX0" fmla="*/ 0 w 9162288"/>
              <a:gd name="connsiteY0" fmla="*/ 448056 h 448056"/>
              <a:gd name="connsiteX1" fmla="*/ 5806440 w 9162288"/>
              <a:gd name="connsiteY1" fmla="*/ 448056 h 448056"/>
              <a:gd name="connsiteX2" fmla="*/ 7031736 w 9162288"/>
              <a:gd name="connsiteY2" fmla="*/ 0 h 448056"/>
              <a:gd name="connsiteX3" fmla="*/ 9162288 w 9162288"/>
              <a:gd name="connsiteY3" fmla="*/ 0 h 448056"/>
              <a:gd name="connsiteX0" fmla="*/ 0 w 9162288"/>
              <a:gd name="connsiteY0" fmla="*/ 448056 h 448056"/>
              <a:gd name="connsiteX1" fmla="*/ 5806440 w 9162288"/>
              <a:gd name="connsiteY1" fmla="*/ 448056 h 448056"/>
              <a:gd name="connsiteX2" fmla="*/ 7031736 w 9162288"/>
              <a:gd name="connsiteY2" fmla="*/ 0 h 448056"/>
              <a:gd name="connsiteX3" fmla="*/ 9162288 w 9162288"/>
              <a:gd name="connsiteY3" fmla="*/ 0 h 448056"/>
              <a:gd name="connsiteX0" fmla="*/ 0 w 9162288"/>
              <a:gd name="connsiteY0" fmla="*/ 448056 h 448056"/>
              <a:gd name="connsiteX1" fmla="*/ 5806440 w 9162288"/>
              <a:gd name="connsiteY1" fmla="*/ 448056 h 448056"/>
              <a:gd name="connsiteX2" fmla="*/ 7031736 w 9162288"/>
              <a:gd name="connsiteY2" fmla="*/ 0 h 448056"/>
              <a:gd name="connsiteX3" fmla="*/ 9162288 w 9162288"/>
              <a:gd name="connsiteY3" fmla="*/ 0 h 448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62288" h="448056">
                <a:moveTo>
                  <a:pt x="0" y="448056"/>
                </a:moveTo>
                <a:lnTo>
                  <a:pt x="5806440" y="448056"/>
                </a:lnTo>
                <a:cubicBezTo>
                  <a:pt x="6478928" y="438721"/>
                  <a:pt x="6509032" y="30504"/>
                  <a:pt x="7031736" y="0"/>
                </a:cubicBezTo>
                <a:lnTo>
                  <a:pt x="9162288" y="0"/>
                </a:lnTo>
              </a:path>
            </a:pathLst>
          </a:cu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5367" name="標題 1"/>
          <p:cNvSpPr>
            <a:spLocks noGrp="1"/>
          </p:cNvSpPr>
          <p:nvPr>
            <p:ph type="ctrTitle"/>
          </p:nvPr>
        </p:nvSpPr>
        <p:spPr>
          <a:xfrm>
            <a:off x="280990" y="404665"/>
            <a:ext cx="8611490" cy="1722586"/>
          </a:xfrm>
        </p:spPr>
        <p:txBody>
          <a:bodyPr/>
          <a:lstStyle/>
          <a:p>
            <a:pPr algn="ctr"/>
            <a:r>
              <a:rPr lang="zh-TW" altLang="en-US" sz="5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守護終生交通安全的好觀念</a:t>
            </a:r>
            <a:endParaRPr lang="en-US" altLang="zh-TW" sz="5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44463" y="3275615"/>
            <a:ext cx="5752753" cy="12157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zh-TW" altLang="en-US" sz="2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主講人：張新立  教授</a:t>
            </a:r>
            <a:endParaRPr kumimoji="0" lang="en-US" altLang="zh-TW" sz="28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國立交通大學</a:t>
            </a:r>
            <a:r>
              <a:rPr kumimoji="0" lang="zh-TW" alt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運輸與物流管理學系</a:t>
            </a:r>
            <a:endParaRPr kumimoji="0" lang="en-US" altLang="zh-TW" sz="20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全國學校交通安全教育評鑑總召集人</a:t>
            </a:r>
            <a:endParaRPr kumimoji="0" lang="zh-TW" altLang="en-US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144463" y="4641348"/>
            <a:ext cx="54724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中華民</a:t>
            </a:r>
            <a:r>
              <a:rPr kumimoji="0" lang="zh-TW" altLang="en-US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 </a:t>
            </a:r>
            <a:r>
              <a:rPr kumimoji="0" lang="en-US" altLang="zh-TW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104</a:t>
            </a:r>
            <a:r>
              <a:rPr kumimoji="0" lang="zh-TW" altLang="en-US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年 </a:t>
            </a:r>
            <a:r>
              <a:rPr kumimoji="0" lang="en-US" altLang="zh-TW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kumimoji="0" lang="zh-TW" altLang="en-US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kumimoji="0" lang="zh-TW" altLang="en-US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 </a:t>
            </a:r>
            <a:r>
              <a:rPr kumimoji="0" lang="en-US" altLang="zh-TW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</a:t>
            </a:r>
            <a:r>
              <a:rPr kumimoji="0" lang="zh-TW" altLang="en-US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kumimoji="0" lang="zh-TW" altLang="en-US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</a:t>
            </a:r>
            <a:endParaRPr kumimoji="0" lang="zh-TW" altLang="en-US" sz="2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15371" name="Picture 6" descr="http://mag.chinatimes.com/album/37/733/d1-1.jpg"/>
          <p:cNvPicPr>
            <a:picLocks noChangeAspect="1" noChangeArrowheads="1"/>
          </p:cNvPicPr>
          <p:nvPr/>
        </p:nvPicPr>
        <p:blipFill>
          <a:blip r:embed="rId4" cstate="print"/>
          <a:srcRect l="4144" r="3287"/>
          <a:stretch>
            <a:fillRect/>
          </a:stretch>
        </p:blipFill>
        <p:spPr bwMode="auto">
          <a:xfrm>
            <a:off x="5508104" y="2936875"/>
            <a:ext cx="1152127" cy="161925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5372" name="Picture 8" descr="http://public.blu.livefilestore.com/y1pSqD7gHeDKslHlEbZYQELCto8m9V-WqPlrpFJJNOK9Qq-xoW8V9cdoIiDhd1mm9P57SkCA2OZCt253Yq0zFQCuQ/DSC00589.JPG?psid=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2936875"/>
            <a:ext cx="1152128" cy="161925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5373" name="Picture 10" descr="http://www.flytiger.com.tw/photoall/all/images/%E4%B8%AD%E6%B8%AF%E7%B3%BB%E7%B5%B1%E4%BA%A4%E6%B5%81%E9%81%93_jpeg.jpg"/>
          <p:cNvPicPr>
            <a:picLocks noChangeAspect="1" noChangeArrowheads="1"/>
          </p:cNvPicPr>
          <p:nvPr/>
        </p:nvPicPr>
        <p:blipFill>
          <a:blip r:embed="rId6" cstate="print"/>
          <a:srcRect l="21835" r="22394"/>
          <a:stretch>
            <a:fillRect/>
          </a:stretch>
        </p:blipFill>
        <p:spPr bwMode="auto">
          <a:xfrm>
            <a:off x="7884368" y="2936875"/>
            <a:ext cx="1123106" cy="161925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7695" y="1196752"/>
            <a:ext cx="9036496" cy="504056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zh-TW" altLang="en-US" sz="3400" dirty="0">
                <a:solidFill>
                  <a:schemeClr val="tx1"/>
                </a:solidFill>
                <a:latin typeface="標楷體" panose="03000509000000000000" pitchFamily="65" charset="-120"/>
              </a:rPr>
              <a:t>國民之基本交通安全技能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守護終身的交通安全觀念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對交通環境與潛在危機之掌握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對基本路權與交通法規之認識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行人與乘客之交通安全技能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安全使用公共運輸之技能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交通維護與事故救護</a:t>
            </a:r>
            <a:r>
              <a:rPr lang="zh-TW" altLang="en-US" sz="2900" b="1" dirty="0" smtClean="0">
                <a:solidFill>
                  <a:srgbClr val="1E04BC"/>
                </a:solidFill>
                <a:latin typeface="標楷體" panose="03000509000000000000" pitchFamily="65" charset="-120"/>
              </a:rPr>
              <a:t>協助之技能</a:t>
            </a:r>
            <a:endParaRPr lang="zh-TW" altLang="en-US" sz="3400" b="1" dirty="0">
              <a:solidFill>
                <a:srgbClr val="1E04BC"/>
              </a:solidFill>
              <a:latin typeface="標楷體" panose="03000509000000000000" pitchFamily="65" charset="-12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zh-TW" altLang="en-US" sz="3400" dirty="0">
                <a:solidFill>
                  <a:schemeClr val="tx1"/>
                </a:solidFill>
                <a:latin typeface="標楷體" panose="03000509000000000000" pitchFamily="65" charset="-120"/>
              </a:rPr>
              <a:t>車輛駕駛人之交通安全技能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車輛駕駛人之交通安全技能</a:t>
            </a:r>
            <a:r>
              <a:rPr lang="en-US" altLang="zh-TW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(</a:t>
            </a: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機車、小客車、小貨車</a:t>
            </a:r>
            <a:r>
              <a:rPr lang="en-US" altLang="zh-TW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)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職業駕駛人之交通安全技能</a:t>
            </a:r>
            <a:r>
              <a:rPr lang="en-US" altLang="zh-TW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(</a:t>
            </a: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計程車、大客貨車</a:t>
            </a:r>
            <a:r>
              <a:rPr lang="en-US" altLang="zh-TW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)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特殊駕駛人之交通安全技能</a:t>
            </a:r>
            <a:r>
              <a:rPr lang="en-US" altLang="zh-TW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(</a:t>
            </a: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工程車、救護車、消防車、警車等</a:t>
            </a:r>
            <a:r>
              <a:rPr lang="en-US" altLang="zh-TW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)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zh-TW" altLang="en-US" sz="3400" dirty="0">
                <a:solidFill>
                  <a:schemeClr val="tx1"/>
                </a:solidFill>
                <a:latin typeface="標楷體" panose="03000509000000000000" pitchFamily="65" charset="-120"/>
              </a:rPr>
              <a:t>交通相關專業人員之交通安全技能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交通工程師之交通安全技能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交通執法人員之交通安全技能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交通安全教育與訓練師資之交通安全技能</a:t>
            </a:r>
            <a:r>
              <a:rPr lang="en-US" altLang="zh-TW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(</a:t>
            </a: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學校、駕訓、違規講習</a:t>
            </a:r>
            <a:r>
              <a:rPr lang="en-US" altLang="zh-TW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) </a:t>
            </a:r>
          </a:p>
          <a:p>
            <a:pPr>
              <a:buFont typeface="Wingdings" panose="05000000000000000000" pitchFamily="2" charset="2"/>
              <a:buChar char="l"/>
            </a:pPr>
            <a:endParaRPr lang="zh-TW" altLang="en-US" sz="3300" dirty="0">
              <a:solidFill>
                <a:srgbClr val="1E04BC"/>
              </a:solidFill>
              <a:latin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16632"/>
            <a:ext cx="9036496" cy="936104"/>
          </a:xfrm>
        </p:spPr>
        <p:txBody>
          <a:bodyPr>
            <a:no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肆、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國民應有之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交通安全核心能力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(1/2)</a:t>
            </a:r>
            <a:endParaRPr lang="zh-TW" altLang="en-US" dirty="0">
              <a:latin typeface="Times New Roman" pitchFamily="18" charset="0"/>
              <a:ea typeface="標楷體" panose="03000509000000000000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78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4825769"/>
              </p:ext>
            </p:extLst>
          </p:nvPr>
        </p:nvGraphicFramePr>
        <p:xfrm>
          <a:off x="107505" y="1196751"/>
          <a:ext cx="8928990" cy="48965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56046"/>
                <a:gridCol w="779971"/>
                <a:gridCol w="779971"/>
                <a:gridCol w="3014610"/>
                <a:gridCol w="1684354"/>
                <a:gridCol w="1914038"/>
              </a:tblGrid>
              <a:tr h="438082"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階段</a:t>
                      </a:r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教育類別</a:t>
                      </a:r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基本交通安全技能</a:t>
                      </a:r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車輛駕駛技能</a:t>
                      </a:r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交通專業技能</a:t>
                      </a:r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493">
                <a:tc>
                  <a:txBody>
                    <a:bodyPr/>
                    <a:lstStyle/>
                    <a:p>
                      <a:r>
                        <a:rPr lang="zh-TW" altLang="en-US" sz="2100" b="1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學前</a:t>
                      </a:r>
                      <a:endParaRPr lang="zh-TW" altLang="en-US" sz="2100" b="1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家庭</a:t>
                      </a:r>
                      <a:r>
                        <a:rPr lang="en-US" altLang="zh-TW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endParaRPr lang="zh-TW" altLang="en-US" sz="21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/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社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會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育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與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執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法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endParaRPr lang="zh-TW" altLang="en-US" sz="21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altLang="en-US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守護終身的交通安全觀念</a:t>
                      </a:r>
                      <a:endParaRPr lang="en-US" altLang="zh-TW" sz="1800" b="1" dirty="0" smtClean="0">
                        <a:solidFill>
                          <a:srgbClr val="C0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en-US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交通系統潛在危機之掌握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r>
                        <a:rPr lang="zh-TW" altLang="en-US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認識基本路權與交通法規</a:t>
                      </a:r>
                      <a:endParaRPr lang="en-US" altLang="zh-TW" sz="1800" b="1" dirty="0" smtClean="0">
                        <a:solidFill>
                          <a:srgbClr val="C0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4.</a:t>
                      </a:r>
                      <a:r>
                        <a:rPr lang="zh-TW" altLang="en-US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行人與乘客交通安全技能</a:t>
                      </a:r>
                      <a:endParaRPr lang="en-US" altLang="zh-TW" sz="1800" b="1" dirty="0" smtClean="0">
                        <a:solidFill>
                          <a:srgbClr val="C0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5.</a:t>
                      </a:r>
                      <a:r>
                        <a:rPr lang="zh-TW" altLang="en-US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安全使用公共運輸之技能</a:t>
                      </a:r>
                      <a:endParaRPr lang="en-US" altLang="zh-TW" sz="1800" b="1" dirty="0" smtClean="0">
                        <a:solidFill>
                          <a:srgbClr val="C0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6.</a:t>
                      </a:r>
                      <a:r>
                        <a:rPr lang="zh-TW" altLang="en-US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交通維護及事故救護協助</a:t>
                      </a:r>
                    </a:p>
                    <a:p>
                      <a:endParaRPr lang="zh-TW" altLang="en-US" sz="2100" dirty="0"/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1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altLang="zh-TW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(1) </a:t>
                      </a: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專業人員</a:t>
                      </a:r>
                      <a:endParaRPr lang="en-US" altLang="zh-TW" sz="15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262800" lvl="1" indent="0">
                        <a:buFont typeface="Wingdings" panose="05000000000000000000" pitchFamily="2" charset="2"/>
                        <a:buNone/>
                      </a:pP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* 交通工程師</a:t>
                      </a:r>
                      <a:endParaRPr lang="en-US" altLang="zh-TW" sz="15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262800" lvl="1" indent="0">
                        <a:buFont typeface="Wingdings" panose="05000000000000000000" pitchFamily="2" charset="2"/>
                        <a:buNone/>
                      </a:pP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* 公路監理人員</a:t>
                      </a:r>
                      <a:endParaRPr lang="en-US" altLang="zh-TW" sz="15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262800" lvl="1" indent="0">
                        <a:buFont typeface="Wingdings" panose="05000000000000000000" pitchFamily="2" charset="2"/>
                        <a:buNone/>
                      </a:pP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* 交通執法人員</a:t>
                      </a:r>
                      <a:endParaRPr lang="en-US" altLang="zh-TW" sz="15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262800" lvl="1" indent="0">
                        <a:buFont typeface="Wingdings" panose="05000000000000000000" pitchFamily="2" charset="2"/>
                        <a:buNone/>
                      </a:pP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* 駕訓班講師</a:t>
                      </a:r>
                      <a:endParaRPr lang="en-US" altLang="zh-TW" sz="15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262800" lvl="1" indent="0">
                        <a:buFont typeface="Wingdings" panose="05000000000000000000" pitchFamily="2" charset="2"/>
                        <a:buNone/>
                      </a:pP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* 學校交安教師</a:t>
                      </a:r>
                      <a:endParaRPr lang="en-US" altLang="zh-TW" sz="15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262800" lvl="1" indent="0">
                        <a:buFont typeface="Wingdings" panose="05000000000000000000" pitchFamily="2" charset="2"/>
                        <a:buNone/>
                      </a:pP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* 政策研發規劃</a:t>
                      </a:r>
                      <a:endParaRPr lang="en-US" altLang="zh-TW" sz="15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lvl="0" indent="-194400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en-US" altLang="zh-TW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(2) </a:t>
                      </a: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專業訓練教育</a:t>
                      </a:r>
                      <a:r>
                        <a:rPr lang="en-US" altLang="zh-TW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lvl="0" indent="-194400">
                        <a:buFont typeface="Wingdings" panose="05000000000000000000" pitchFamily="2" charset="2"/>
                        <a:buNone/>
                      </a:pP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 * 制度</a:t>
                      </a:r>
                      <a:endParaRPr lang="en-US" altLang="zh-TW" sz="15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lvl="0" indent="-194400">
                        <a:buFont typeface="Wingdings" panose="05000000000000000000" pitchFamily="2" charset="2"/>
                        <a:buNone/>
                      </a:pP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 * 組織</a:t>
                      </a:r>
                      <a:endParaRPr lang="en-US" altLang="zh-TW" sz="15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lvl="0" indent="-194400">
                        <a:buFont typeface="Wingdings" panose="05000000000000000000" pitchFamily="2" charset="2"/>
                        <a:buNone/>
                      </a:pP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 * 教材與訓練</a:t>
                      </a:r>
                      <a:endParaRPr lang="en-US" altLang="zh-TW" sz="15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lvl="0" indent="-194400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en-US" altLang="zh-TW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(3) </a:t>
                      </a: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社會教育與執法</a:t>
                      </a:r>
                      <a:endParaRPr lang="zh-TW" altLang="en-US" sz="15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3606">
                <a:tc>
                  <a:txBody>
                    <a:bodyPr/>
                    <a:lstStyle/>
                    <a:p>
                      <a:r>
                        <a:rPr lang="zh-TW" altLang="en-US" sz="21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國小</a:t>
                      </a:r>
                      <a:endParaRPr lang="zh-TW" altLang="en-US" sz="21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校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育   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altLang="zh-TW" sz="2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500" b="1" dirty="0" smtClean="0">
                          <a:solidFill>
                            <a:srgbClr val="0070C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自行車</a:t>
                      </a:r>
                      <a:endParaRPr lang="zh-TW" altLang="en-US" sz="1500" b="1" dirty="0">
                        <a:solidFill>
                          <a:srgbClr val="0070C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339">
                <a:tc>
                  <a:txBody>
                    <a:bodyPr/>
                    <a:lstStyle/>
                    <a:p>
                      <a:r>
                        <a:rPr lang="zh-TW" altLang="en-US" sz="21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國中</a:t>
                      </a:r>
                      <a:endParaRPr lang="zh-TW" altLang="en-US" sz="21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zh-TW" altLang="en-US" sz="1500" b="1" dirty="0" smtClean="0">
                          <a:solidFill>
                            <a:srgbClr val="0070C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自行車</a:t>
                      </a:r>
                      <a:endParaRPr lang="zh-TW" altLang="en-US" sz="1500" b="1" dirty="0">
                        <a:solidFill>
                          <a:srgbClr val="0070C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58">
                <a:tc rowSpan="2">
                  <a:txBody>
                    <a:bodyPr/>
                    <a:lstStyle/>
                    <a:p>
                      <a:r>
                        <a:rPr lang="zh-TW" altLang="en-US" sz="21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高中</a:t>
                      </a:r>
                      <a:endParaRPr lang="zh-TW" altLang="en-US" sz="21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66586">
                <a:tc vMerge="1">
                  <a:txBody>
                    <a:bodyPr/>
                    <a:lstStyle/>
                    <a:p>
                      <a:endParaRPr lang="zh-TW" altLang="en-US" sz="28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500" b="1" dirty="0" smtClean="0">
                          <a:solidFill>
                            <a:srgbClr val="0070C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機車</a:t>
                      </a:r>
                      <a:endParaRPr lang="zh-TW" altLang="en-US" sz="1500" b="1" dirty="0">
                        <a:solidFill>
                          <a:srgbClr val="0070C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890">
                <a:tc>
                  <a:txBody>
                    <a:bodyPr/>
                    <a:lstStyle/>
                    <a:p>
                      <a:r>
                        <a:rPr lang="zh-TW" altLang="en-US" sz="21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大專</a:t>
                      </a:r>
                      <a:endParaRPr lang="zh-TW" altLang="en-US" sz="21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駕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駛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育</a:t>
                      </a:r>
                      <a:endParaRPr lang="zh-TW" altLang="en-US" sz="21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zh-TW" altLang="en-US" sz="1500" b="1" dirty="0" smtClean="0">
                          <a:solidFill>
                            <a:srgbClr val="0070C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機車、小客車、</a:t>
                      </a:r>
                      <a:endParaRPr lang="en-US" altLang="zh-TW" sz="1500" b="1" dirty="0" smtClean="0">
                        <a:solidFill>
                          <a:srgbClr val="0070C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1500" b="1" dirty="0" smtClean="0">
                          <a:solidFill>
                            <a:srgbClr val="0070C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小貨車、計程車、</a:t>
                      </a:r>
                      <a:endParaRPr lang="en-US" altLang="zh-TW" sz="1500" b="1" dirty="0" smtClean="0">
                        <a:solidFill>
                          <a:srgbClr val="0070C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1500" b="1" dirty="0" smtClean="0">
                          <a:solidFill>
                            <a:srgbClr val="0070C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公共汽車、大客車遊覽車、大貨車、聯結車、特殊車輛</a:t>
                      </a:r>
                      <a:r>
                        <a:rPr lang="en-US" altLang="zh-TW" sz="1500" b="1" dirty="0" smtClean="0">
                          <a:solidFill>
                            <a:srgbClr val="0070C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500" b="1" dirty="0" smtClean="0">
                          <a:solidFill>
                            <a:srgbClr val="0070C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如救護車、危險物品運輸車輛、施工機械車輛等</a:t>
                      </a:r>
                      <a:r>
                        <a:rPr lang="en-US" altLang="zh-TW" sz="1500" b="1" dirty="0" smtClean="0">
                          <a:solidFill>
                            <a:srgbClr val="0070C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1500" b="1" dirty="0">
                        <a:solidFill>
                          <a:srgbClr val="0070C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3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21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成年</a:t>
                      </a:r>
                      <a:endParaRPr lang="zh-TW" altLang="en-US" sz="21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altLang="en-US" sz="2400" b="1" dirty="0">
                        <a:solidFill>
                          <a:srgbClr val="0070C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 sz="2000" b="1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9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2100" b="1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老年</a:t>
                      </a:r>
                      <a:endParaRPr lang="zh-TW" altLang="en-US" sz="2100" b="1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zh-TW" altLang="en-US" sz="2400" b="1" dirty="0">
                        <a:solidFill>
                          <a:srgbClr val="0070C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980728"/>
          </a:xfrm>
        </p:spPr>
        <p:txBody>
          <a:bodyPr>
            <a:normAutofit fontScale="90000"/>
          </a:bodyPr>
          <a:lstStyle/>
          <a:p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肆、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國民應有之交通安全核心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技能</a:t>
            </a:r>
            <a:r>
              <a:rPr lang="en-US" altLang="zh-TW" sz="44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(2/2)</a:t>
            </a:r>
            <a:endParaRPr lang="zh-TW" altLang="en-US" sz="44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12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04056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200" dirty="0" smtClean="0">
                <a:solidFill>
                  <a:schemeClr val="tx1"/>
                </a:solidFill>
              </a:rPr>
              <a:t>交通安全</a:t>
            </a:r>
            <a:r>
              <a:rPr lang="zh-TW" altLang="en-US" sz="3200" dirty="0">
                <a:solidFill>
                  <a:schemeClr val="tx1"/>
                </a:solidFill>
              </a:rPr>
              <a:t>第一守則</a:t>
            </a:r>
          </a:p>
          <a:p>
            <a:pPr marL="457200" lvl="1" indent="0">
              <a:buNone/>
            </a:pPr>
            <a:r>
              <a:rPr lang="zh-TW" altLang="en-US" sz="2800" b="1" dirty="0" smtClean="0">
                <a:solidFill>
                  <a:srgbClr val="C00000"/>
                </a:solidFill>
              </a:rPr>
              <a:t>「</a:t>
            </a:r>
            <a:r>
              <a:rPr lang="zh-TW" altLang="en-US" sz="2800" b="1" dirty="0">
                <a:solidFill>
                  <a:srgbClr val="C00000"/>
                </a:solidFill>
              </a:rPr>
              <a:t>我看得見您，您看得見我，交通最安全」 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200" dirty="0">
                <a:solidFill>
                  <a:schemeClr val="tx1"/>
                </a:solidFill>
              </a:rPr>
              <a:t>交通安全第二守則</a:t>
            </a:r>
          </a:p>
          <a:p>
            <a:pPr marL="457200" lvl="1" indent="0">
              <a:buNone/>
            </a:pPr>
            <a:r>
              <a:rPr lang="zh-TW" altLang="en-US" sz="2800" b="1" dirty="0" smtClean="0">
                <a:solidFill>
                  <a:srgbClr val="C00000"/>
                </a:solidFill>
              </a:rPr>
              <a:t>「</a:t>
            </a:r>
            <a:r>
              <a:rPr lang="zh-TW" altLang="en-US" sz="2800" b="1" dirty="0">
                <a:solidFill>
                  <a:srgbClr val="C00000"/>
                </a:solidFill>
              </a:rPr>
              <a:t>謹守安全空間</a:t>
            </a:r>
            <a:r>
              <a:rPr lang="en-US" altLang="zh-TW" sz="2800" b="1" dirty="0">
                <a:solidFill>
                  <a:srgbClr val="C00000"/>
                </a:solidFill>
              </a:rPr>
              <a:t>--</a:t>
            </a:r>
            <a:r>
              <a:rPr lang="zh-TW" altLang="en-US" sz="2800" b="1" dirty="0">
                <a:solidFill>
                  <a:srgbClr val="C00000"/>
                </a:solidFill>
              </a:rPr>
              <a:t>不作沒有絕對安全把握之交通行為」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200" dirty="0">
                <a:solidFill>
                  <a:schemeClr val="tx1"/>
                </a:solidFill>
              </a:rPr>
              <a:t>交通安全第三守則 </a:t>
            </a:r>
          </a:p>
          <a:p>
            <a:pPr marL="457200" lvl="1" indent="0">
              <a:buNone/>
            </a:pPr>
            <a:r>
              <a:rPr lang="zh-TW" altLang="en-US" sz="2800" b="1" dirty="0" smtClean="0">
                <a:solidFill>
                  <a:srgbClr val="C00000"/>
                </a:solidFill>
              </a:rPr>
              <a:t>「</a:t>
            </a:r>
            <a:r>
              <a:rPr lang="zh-TW" altLang="en-US" sz="2800" b="1" dirty="0">
                <a:solidFill>
                  <a:srgbClr val="C00000"/>
                </a:solidFill>
              </a:rPr>
              <a:t>利</a:t>
            </a:r>
            <a:r>
              <a:rPr lang="zh-TW" altLang="en-US" sz="2800" b="1" dirty="0" smtClean="0">
                <a:solidFill>
                  <a:srgbClr val="C00000"/>
                </a:solidFill>
              </a:rPr>
              <a:t>他用</a:t>
            </a:r>
            <a:r>
              <a:rPr lang="zh-TW" altLang="en-US" sz="2800" b="1" dirty="0">
                <a:solidFill>
                  <a:srgbClr val="C00000"/>
                </a:solidFill>
              </a:rPr>
              <a:t>路觀</a:t>
            </a:r>
            <a:r>
              <a:rPr lang="en-US" altLang="zh-TW" sz="2800" b="1" dirty="0">
                <a:solidFill>
                  <a:srgbClr val="C00000"/>
                </a:solidFill>
              </a:rPr>
              <a:t>--</a:t>
            </a:r>
            <a:r>
              <a:rPr lang="zh-TW" altLang="en-US" sz="2800" b="1" dirty="0">
                <a:solidFill>
                  <a:srgbClr val="C00000"/>
                </a:solidFill>
              </a:rPr>
              <a:t>不作妨礙他人安全與方便之交通行為」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200" dirty="0">
                <a:solidFill>
                  <a:schemeClr val="tx1"/>
                </a:solidFill>
              </a:rPr>
              <a:t>交通安全第四守則 </a:t>
            </a:r>
          </a:p>
          <a:p>
            <a:pPr marL="457200" lvl="1" indent="0">
              <a:buNone/>
            </a:pPr>
            <a:r>
              <a:rPr lang="zh-TW" altLang="en-US" sz="2800" b="1" dirty="0" smtClean="0">
                <a:solidFill>
                  <a:srgbClr val="C00000"/>
                </a:solidFill>
              </a:rPr>
              <a:t>「</a:t>
            </a:r>
            <a:r>
              <a:rPr lang="zh-TW" altLang="en-US" sz="2800" b="1" dirty="0">
                <a:solidFill>
                  <a:srgbClr val="C00000"/>
                </a:solidFill>
              </a:rPr>
              <a:t>防衛兼顧</a:t>
            </a:r>
            <a:r>
              <a:rPr lang="zh-TW" altLang="en-US" sz="2800" b="1" dirty="0" smtClean="0">
                <a:solidFill>
                  <a:srgbClr val="C00000"/>
                </a:solidFill>
              </a:rPr>
              <a:t>的安全用</a:t>
            </a:r>
            <a:r>
              <a:rPr lang="zh-TW" altLang="en-US" sz="2800" b="1" dirty="0">
                <a:solidFill>
                  <a:srgbClr val="C00000"/>
                </a:solidFill>
              </a:rPr>
              <a:t>路行為</a:t>
            </a:r>
          </a:p>
          <a:p>
            <a:pPr marL="457200" lvl="1" indent="0">
              <a:buNone/>
            </a:pPr>
            <a:r>
              <a:rPr lang="zh-TW" altLang="en-US" sz="2800" b="1" dirty="0" smtClean="0">
                <a:solidFill>
                  <a:srgbClr val="C00000"/>
                </a:solidFill>
              </a:rPr>
              <a:t>    </a:t>
            </a:r>
            <a:r>
              <a:rPr lang="en-US" altLang="zh-TW" sz="2800" b="1" dirty="0">
                <a:solidFill>
                  <a:srgbClr val="C00000"/>
                </a:solidFill>
              </a:rPr>
              <a:t>—</a:t>
            </a:r>
            <a:r>
              <a:rPr lang="zh-TW" altLang="en-US" sz="2800" b="1" dirty="0">
                <a:solidFill>
                  <a:srgbClr val="C00000"/>
                </a:solidFill>
              </a:rPr>
              <a:t>不作事故的製造者，也不成為無辜的事故受害者」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79512" y="188913"/>
            <a:ext cx="8507288" cy="8509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伍、守護終身交通安全之好觀念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8CB8F-62F2-485D-9840-339395F33AB8}" type="slidenum">
              <a:rPr lang="zh-TW" altLang="en-US" smtClean="0"/>
              <a:pPr>
                <a:defRPr/>
              </a:pPr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389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0405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solidFill>
                  <a:schemeClr val="tx1"/>
                </a:solidFill>
              </a:rPr>
              <a:t>交通事故之發生，均因</a:t>
            </a:r>
            <a:r>
              <a:rPr lang="zh-TW" altLang="en-US" sz="2400" b="0" dirty="0" smtClean="0">
                <a:solidFill>
                  <a:srgbClr val="C00000"/>
                </a:solidFill>
              </a:rPr>
              <a:t>你我雙方彼此未看清楚</a:t>
            </a:r>
            <a:endParaRPr lang="en-US" altLang="zh-TW" sz="2400" b="0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solidFill>
                  <a:schemeClr val="tx1"/>
                </a:solidFill>
              </a:rPr>
              <a:t>如何讓自己被他人</a:t>
            </a:r>
            <a:r>
              <a:rPr lang="en-US" altLang="zh-TW" sz="2400" dirty="0" smtClean="0">
                <a:solidFill>
                  <a:schemeClr val="tx1"/>
                </a:solidFill>
              </a:rPr>
              <a:t>(</a:t>
            </a:r>
            <a:r>
              <a:rPr lang="zh-TW" altLang="en-US" sz="2400" dirty="0" smtClean="0">
                <a:solidFill>
                  <a:schemeClr val="tx1"/>
                </a:solidFill>
              </a:rPr>
              <a:t>車</a:t>
            </a:r>
            <a:r>
              <a:rPr lang="en-US" altLang="zh-TW" sz="2400" dirty="0" smtClean="0">
                <a:solidFill>
                  <a:schemeClr val="tx1"/>
                </a:solidFill>
              </a:rPr>
              <a:t>)</a:t>
            </a:r>
            <a:r>
              <a:rPr lang="zh-TW" altLang="en-US" sz="2400" dirty="0" smtClean="0">
                <a:solidFill>
                  <a:schemeClr val="tx1"/>
                </a:solidFill>
              </a:rPr>
              <a:t>清楚看見？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rgbClr val="C00000"/>
                </a:solidFill>
              </a:rPr>
              <a:t>穿戴</a:t>
            </a:r>
            <a:r>
              <a:rPr lang="zh-TW" altLang="en-US" sz="2000" b="1" u="sng" dirty="0" smtClean="0">
                <a:solidFill>
                  <a:srgbClr val="C00000"/>
                </a:solidFill>
              </a:rPr>
              <a:t>鮮豔的衣物</a:t>
            </a:r>
            <a:r>
              <a:rPr lang="zh-TW" altLang="en-US" sz="2000" b="1" dirty="0" smtClean="0">
                <a:solidFill>
                  <a:srgbClr val="C00000"/>
                </a:solidFill>
              </a:rPr>
              <a:t>，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提高自己的顯著性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rgbClr val="C00000"/>
                </a:solidFill>
              </a:rPr>
              <a:t>讓別人有</a:t>
            </a:r>
            <a:r>
              <a:rPr lang="zh-TW" altLang="en-US" sz="2000" b="1" u="sng" dirty="0" smtClean="0">
                <a:solidFill>
                  <a:srgbClr val="C00000"/>
                </a:solidFill>
              </a:rPr>
              <a:t>足夠的時間</a:t>
            </a:r>
            <a:r>
              <a:rPr lang="zh-TW" altLang="en-US" sz="2000" b="1" dirty="0" smtClean="0">
                <a:solidFill>
                  <a:srgbClr val="C00000"/>
                </a:solidFill>
              </a:rPr>
              <a:t>看見你 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(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不要從路邊突然衝入道路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rgbClr val="BD0310"/>
                </a:solidFill>
              </a:rPr>
              <a:t>讓別人從</a:t>
            </a:r>
            <a:r>
              <a:rPr lang="zh-TW" altLang="en-US" sz="2000" b="1" u="sng" dirty="0" smtClean="0">
                <a:solidFill>
                  <a:srgbClr val="BD0310"/>
                </a:solidFill>
              </a:rPr>
              <a:t>夠遠的地方</a:t>
            </a:r>
            <a:r>
              <a:rPr lang="zh-TW" altLang="en-US" sz="2000" b="1" dirty="0" smtClean="0">
                <a:solidFill>
                  <a:srgbClr val="BD0310"/>
                </a:solidFill>
              </a:rPr>
              <a:t>看見你 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(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注意來車視線是否被擋住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rgbClr val="C00000"/>
                </a:solidFill>
              </a:rPr>
              <a:t>不從別人</a:t>
            </a:r>
            <a:r>
              <a:rPr lang="zh-TW" altLang="en-US" sz="2000" b="1" u="sng" dirty="0" smtClean="0">
                <a:solidFill>
                  <a:srgbClr val="C00000"/>
                </a:solidFill>
              </a:rPr>
              <a:t>不預期處</a:t>
            </a:r>
            <a:r>
              <a:rPr lang="zh-TW" altLang="en-US" sz="2000" b="1" dirty="0" smtClean="0">
                <a:solidFill>
                  <a:srgbClr val="C00000"/>
                </a:solidFill>
              </a:rPr>
              <a:t>穿越道路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(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擁擠車陣間、中央分割島等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rgbClr val="BD0310"/>
                </a:solidFill>
              </a:rPr>
              <a:t>從</a:t>
            </a:r>
            <a:r>
              <a:rPr lang="zh-TW" altLang="en-US" sz="2000" b="1" u="sng" dirty="0" smtClean="0">
                <a:solidFill>
                  <a:srgbClr val="BD0310"/>
                </a:solidFill>
              </a:rPr>
              <a:t>直線段</a:t>
            </a:r>
            <a:r>
              <a:rPr lang="en-US" altLang="zh-TW" sz="2000" b="1" dirty="0" smtClean="0">
                <a:solidFill>
                  <a:srgbClr val="BD0310"/>
                </a:solidFill>
              </a:rPr>
              <a:t>(</a:t>
            </a:r>
            <a:r>
              <a:rPr lang="zh-TW" altLang="en-US" sz="2000" b="1" dirty="0" smtClean="0">
                <a:solidFill>
                  <a:srgbClr val="BD0310"/>
                </a:solidFill>
              </a:rPr>
              <a:t>不要從曲線段</a:t>
            </a:r>
            <a:r>
              <a:rPr lang="en-US" altLang="zh-TW" sz="2000" b="1" dirty="0" smtClean="0">
                <a:solidFill>
                  <a:srgbClr val="BD0310"/>
                </a:solidFill>
              </a:rPr>
              <a:t>)</a:t>
            </a:r>
            <a:r>
              <a:rPr lang="zh-TW" altLang="en-US" sz="2000" b="1" dirty="0" smtClean="0">
                <a:solidFill>
                  <a:srgbClr val="BD0310"/>
                </a:solidFill>
              </a:rPr>
              <a:t>穿越道路  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(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讓別人提早看見你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u="sng" dirty="0" smtClean="0">
                <a:solidFill>
                  <a:srgbClr val="BD0310"/>
                </a:solidFill>
              </a:rPr>
              <a:t>揮動</a:t>
            </a:r>
            <a:r>
              <a:rPr lang="zh-TW" altLang="en-US" sz="2000" b="1" dirty="0" smtClean="0">
                <a:solidFill>
                  <a:srgbClr val="BD0310"/>
                </a:solidFill>
              </a:rPr>
              <a:t>比靜止較容易被看見 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(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如揮動手臂、旗幟、手巾等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400" dirty="0">
                <a:solidFill>
                  <a:schemeClr val="tx1"/>
                </a:solidFill>
              </a:rPr>
              <a:t>如何讓</a:t>
            </a:r>
            <a:r>
              <a:rPr lang="zh-TW" altLang="en-US" sz="2400" dirty="0" smtClean="0">
                <a:solidFill>
                  <a:schemeClr val="tx1"/>
                </a:solidFill>
              </a:rPr>
              <a:t>自己清楚看見他人</a:t>
            </a:r>
            <a:r>
              <a:rPr lang="en-US" altLang="zh-TW" sz="2400" dirty="0" smtClean="0">
                <a:solidFill>
                  <a:schemeClr val="tx1"/>
                </a:solidFill>
              </a:rPr>
              <a:t>(</a:t>
            </a:r>
            <a:r>
              <a:rPr lang="zh-TW" altLang="en-US" sz="2400" dirty="0" smtClean="0">
                <a:solidFill>
                  <a:schemeClr val="tx1"/>
                </a:solidFill>
              </a:rPr>
              <a:t>車</a:t>
            </a:r>
            <a:r>
              <a:rPr lang="en-US" altLang="zh-TW" sz="2400" dirty="0" smtClean="0">
                <a:solidFill>
                  <a:schemeClr val="tx1"/>
                </a:solidFill>
              </a:rPr>
              <a:t>)</a:t>
            </a:r>
            <a:r>
              <a:rPr lang="zh-TW" altLang="en-US" sz="2400" dirty="0" smtClean="0">
                <a:solidFill>
                  <a:schemeClr val="tx1"/>
                </a:solidFill>
              </a:rPr>
              <a:t>？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進入道路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(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或交岔路口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)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前，先選擇</a:t>
            </a:r>
            <a:r>
              <a:rPr lang="zh-TW" altLang="en-US" sz="2000" b="1" u="sng" dirty="0" smtClean="0">
                <a:solidFill>
                  <a:srgbClr val="BD0310"/>
                </a:solidFill>
              </a:rPr>
              <a:t>視線良好</a:t>
            </a:r>
            <a:r>
              <a:rPr lang="en-US" altLang="zh-TW" sz="2000" b="1" u="sng" dirty="0" smtClean="0">
                <a:solidFill>
                  <a:srgbClr val="BD0310"/>
                </a:solidFill>
              </a:rPr>
              <a:t>(</a:t>
            </a:r>
            <a:r>
              <a:rPr lang="zh-TW" altLang="en-US" sz="2000" b="1" u="sng" dirty="0" smtClean="0">
                <a:solidFill>
                  <a:srgbClr val="BD0310"/>
                </a:solidFill>
              </a:rPr>
              <a:t>能看夠遠</a:t>
            </a:r>
            <a:r>
              <a:rPr lang="en-US" altLang="zh-TW" sz="2000" b="1" u="sng" dirty="0" smtClean="0">
                <a:solidFill>
                  <a:srgbClr val="BD0310"/>
                </a:solidFill>
              </a:rPr>
              <a:t>)</a:t>
            </a:r>
            <a:r>
              <a:rPr lang="zh-TW" altLang="en-US" sz="2000" b="1" u="sng" dirty="0" smtClean="0">
                <a:solidFill>
                  <a:srgbClr val="BD0310"/>
                </a:solidFill>
              </a:rPr>
              <a:t>之位置</a:t>
            </a:r>
            <a:r>
              <a:rPr lang="zh-TW" altLang="en-US" sz="2000" b="1" u="sng" dirty="0" smtClean="0">
                <a:solidFill>
                  <a:schemeClr val="tx2"/>
                </a:solidFill>
              </a:rPr>
              <a:t>觀察來車</a:t>
            </a:r>
            <a:endParaRPr lang="en-US" altLang="zh-TW" sz="2000" b="1" u="sng" dirty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觀察來車之動向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(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直行、轉彎、變換車道等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)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與速度，確認無安全威脅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穿越道路時，</a:t>
            </a:r>
            <a:r>
              <a:rPr lang="zh-TW" altLang="en-US" sz="2000" b="1" u="sng" dirty="0" smtClean="0">
                <a:solidFill>
                  <a:srgbClr val="BD0310"/>
                </a:solidFill>
              </a:rPr>
              <a:t>先左看、再右看、再一次左看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，確認安全無虞再通過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穿越交岔路口時，注意</a:t>
            </a:r>
            <a:r>
              <a:rPr lang="zh-TW" altLang="en-US" sz="2000" b="1" u="sng" dirty="0" smtClean="0">
                <a:solidFill>
                  <a:srgbClr val="BD0310"/>
                </a:solidFill>
              </a:rPr>
              <a:t>左方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、</a:t>
            </a:r>
            <a:r>
              <a:rPr lang="zh-TW" altLang="en-US" sz="2000" b="1" u="sng" dirty="0" smtClean="0">
                <a:solidFill>
                  <a:srgbClr val="BD0310"/>
                </a:solidFill>
              </a:rPr>
              <a:t>右方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、</a:t>
            </a:r>
            <a:r>
              <a:rPr lang="zh-TW" altLang="en-US" sz="2000" b="1" u="sng" dirty="0" smtClean="0">
                <a:solidFill>
                  <a:srgbClr val="BD0310"/>
                </a:solidFill>
              </a:rPr>
              <a:t>對向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及</a:t>
            </a:r>
            <a:r>
              <a:rPr lang="zh-TW" altLang="en-US" sz="2000" b="1" u="sng" dirty="0" smtClean="0">
                <a:solidFill>
                  <a:srgbClr val="BD0310"/>
                </a:solidFill>
              </a:rPr>
              <a:t>後方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來車安全無虞再通過</a:t>
            </a:r>
            <a:endParaRPr lang="zh-TW" altLang="en-US" sz="2000" b="1" dirty="0">
              <a:solidFill>
                <a:schemeClr val="tx2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51520" y="188913"/>
            <a:ext cx="8435280" cy="850900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5.1</a:t>
            </a:r>
            <a:r>
              <a:rPr lang="en-US" altLang="zh-TW" dirty="0" smtClean="0"/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我看得見您，您看得見我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8CB8F-62F2-485D-9840-339395F33AB8}" type="slidenum">
              <a:rPr lang="zh-TW" altLang="en-US" smtClean="0"/>
              <a:pPr>
                <a:defRPr/>
              </a:pPr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8497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07504" y="1077713"/>
            <a:ext cx="8856984" cy="508759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安全空間</a:t>
            </a:r>
            <a:r>
              <a:rPr lang="en-US" altLang="zh-TW" dirty="0" smtClean="0">
                <a:solidFill>
                  <a:schemeClr val="tx1"/>
                </a:solidFill>
              </a:rPr>
              <a:t>(Safety margin)</a:t>
            </a:r>
            <a:r>
              <a:rPr lang="zh-TW" altLang="en-US" dirty="0" smtClean="0">
                <a:solidFill>
                  <a:schemeClr val="tx1"/>
                </a:solidFill>
              </a:rPr>
              <a:t>觀念</a:t>
            </a:r>
            <a:endParaRPr lang="en-US" altLang="zh-TW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許多孩子在穿越道路時被車輛撞擊，並不是沒看到車輛，而是作錯決定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在交岔路口欲左轉時，當您面對「對向車輛不斷迎面而來」時，</a:t>
            </a:r>
            <a:r>
              <a:rPr lang="zh-TW" altLang="en-US" sz="2000" b="1" u="sng" dirty="0" smtClean="0">
                <a:solidFill>
                  <a:srgbClr val="C00000"/>
                </a:solidFill>
              </a:rPr>
              <a:t>您是否有猶豫不決於「該不該轉」的經驗？</a:t>
            </a:r>
            <a:endParaRPr lang="en-US" altLang="zh-TW" sz="2000" b="1" u="sng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u="sng" dirty="0" smtClean="0">
                <a:solidFill>
                  <a:srgbClr val="C00000"/>
                </a:solidFill>
              </a:rPr>
              <a:t>您為什麼會猶豫不決呢？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因為沒有安全通過的把握。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本來就沒有安全的把握，又浪費了一、兩秒鐘於「</a:t>
            </a:r>
            <a:r>
              <a:rPr lang="zh-TW" altLang="en-US" sz="2000" b="1" u="sng" dirty="0" smtClean="0">
                <a:solidFill>
                  <a:srgbClr val="C00000"/>
                </a:solidFill>
              </a:rPr>
              <a:t>猶豫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」，此時若採取左轉是不是更危險？ 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(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許多交通事故都是在這種猶豫情況下發生的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當下最安全之作法，乃是採取「不通過，再等」。但是，在那麼短之時間下，人類是不容易作到「理性且正確之決策」的。這種緊急情況下之正確抉擇，需要靠「平常訓練所建立之直覺反射」來加以應付。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因此，從小就要訓練</a:t>
            </a:r>
            <a:r>
              <a:rPr lang="zh-TW" altLang="en-US" sz="2000" b="1" dirty="0" smtClean="0">
                <a:solidFill>
                  <a:srgbClr val="C00000"/>
                </a:solidFill>
              </a:rPr>
              <a:t>「當心中猶豫，就要說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NO</a:t>
            </a:r>
            <a:r>
              <a:rPr lang="zh-TW" altLang="en-US" sz="2000" b="1" dirty="0" smtClean="0">
                <a:solidFill>
                  <a:srgbClr val="C00000"/>
                </a:solidFill>
              </a:rPr>
              <a:t>」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之用路好習慣。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u="sng" dirty="0" smtClean="0">
                <a:solidFill>
                  <a:srgbClr val="BD0310"/>
                </a:solidFill>
              </a:rPr>
              <a:t>安全空間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乃是：</a:t>
            </a:r>
            <a:r>
              <a:rPr lang="zh-TW" altLang="en-US" sz="2000" b="1" u="sng" dirty="0" smtClean="0">
                <a:solidFill>
                  <a:srgbClr val="BD0310"/>
                </a:solidFill>
              </a:rPr>
              <a:t>不作沒有絕對安全把握之交通行為，猶豫就說「不」</a:t>
            </a:r>
            <a:endParaRPr lang="en-US" altLang="zh-TW" sz="2000" b="1" u="sng" dirty="0" smtClean="0">
              <a:solidFill>
                <a:srgbClr val="BD031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停放路邊車輛欲駛入道路時，是否曾猶豫會不會擦撞到前車？如何作？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隨時讓自己保有安全之空間</a:t>
            </a:r>
            <a:r>
              <a:rPr lang="zh-TW" altLang="en-US" dirty="0">
                <a:solidFill>
                  <a:schemeClr val="tx1"/>
                </a:solidFill>
              </a:rPr>
              <a:t>，</a:t>
            </a:r>
            <a:r>
              <a:rPr lang="zh-TW" altLang="en-US" dirty="0" smtClean="0">
                <a:solidFill>
                  <a:schemeClr val="tx1"/>
                </a:solidFill>
              </a:rPr>
              <a:t>是交通安全</a:t>
            </a:r>
            <a:r>
              <a:rPr lang="zh-TW" altLang="en-US" dirty="0">
                <a:solidFill>
                  <a:schemeClr val="tx1"/>
                </a:solidFill>
              </a:rPr>
              <a:t>之</a:t>
            </a:r>
            <a:r>
              <a:rPr lang="zh-TW" altLang="en-US" dirty="0" smtClean="0">
                <a:solidFill>
                  <a:schemeClr val="tx1"/>
                </a:solidFill>
              </a:rPr>
              <a:t>不二法門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79512" y="0"/>
            <a:ext cx="8928992" cy="1077713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5.2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謹守安全空間，不作沒有絕對安全把握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之交通行為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8CB8F-62F2-485D-9840-339395F33AB8}" type="slidenum">
              <a:rPr lang="zh-TW" altLang="en-US" smtClean="0"/>
              <a:pPr>
                <a:defRPr/>
              </a:pPr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8277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07504" y="1268760"/>
            <a:ext cx="8784976" cy="489654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道路上之危險情況，多是用路人不經意所造成的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>
                <a:solidFill>
                  <a:schemeClr val="tx2"/>
                </a:solidFill>
              </a:rPr>
              <a:t>短暫的街角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停車、人行道停車、佔用車道停車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粗心的變換車道、貪圖方便的逆向行車、不耐等候的搶黃燈與闖紅燈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未緊綁牢靠的貨物、未加注意之開啟車門、嬉戲的小孩與疏忽的行人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任意丟棄垃圾、放任貓狗在道路上亂跑、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….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 smtClean="0">
                <a:solidFill>
                  <a:schemeClr val="tx1"/>
                </a:solidFill>
              </a:rPr>
              <a:t>道路上的交通安全需要大家共同的注意與維護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 smtClean="0">
                <a:solidFill>
                  <a:schemeClr val="tx1"/>
                </a:solidFill>
              </a:rPr>
              <a:t>透過教育與宣導，從小培養國民利他之用路觀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不作危害他人交通安全之用路行為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不作妨礙他人交通方便之用路行為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建立維護道路交通秩序與安全之責任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世代地延續與累積，始能建立文明的安全用路文化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en-US" altLang="zh-TW" b="1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TW" b="1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zh-TW" altLang="en-US" sz="2000" b="1" dirty="0">
              <a:solidFill>
                <a:schemeClr val="tx2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79512" y="0"/>
            <a:ext cx="8928992" cy="1077713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5.3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利他用路觀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--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不作妨礙他人安全與方便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之用路行為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8CB8F-62F2-485D-9840-339395F33AB8}" type="slidenum">
              <a:rPr lang="zh-TW" altLang="en-US" smtClean="0"/>
              <a:pPr>
                <a:defRPr/>
              </a:pPr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3377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07504" y="1268760"/>
            <a:ext cx="8784976" cy="489654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不作道路交通事故的製造者，也不成為無辜受害者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 smtClean="0">
                <a:solidFill>
                  <a:schemeClr val="tx1"/>
                </a:solidFill>
              </a:rPr>
              <a:t>「防衛兼備」為具</a:t>
            </a:r>
            <a:r>
              <a:rPr lang="zh-TW" altLang="en-US" b="1" dirty="0" smtClean="0">
                <a:solidFill>
                  <a:srgbClr val="C00000"/>
                </a:solidFill>
              </a:rPr>
              <a:t>預防</a:t>
            </a:r>
            <a:r>
              <a:rPr lang="zh-TW" altLang="en-US" b="1" dirty="0" smtClean="0">
                <a:solidFill>
                  <a:schemeClr val="tx1"/>
                </a:solidFill>
              </a:rPr>
              <a:t>與</a:t>
            </a:r>
            <a:r>
              <a:rPr lang="zh-TW" altLang="en-US" b="1" dirty="0" smtClean="0">
                <a:solidFill>
                  <a:srgbClr val="C00000"/>
                </a:solidFill>
              </a:rPr>
              <a:t>保衛</a:t>
            </a:r>
            <a:r>
              <a:rPr lang="zh-TW" altLang="en-US" b="1" dirty="0" smtClean="0">
                <a:solidFill>
                  <a:schemeClr val="tx1"/>
                </a:solidFill>
              </a:rPr>
              <a:t>雙重功能之用路行為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 smtClean="0">
                <a:solidFill>
                  <a:schemeClr val="tx1"/>
                </a:solidFill>
              </a:rPr>
              <a:t>預防交通事故之用路行為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瞭解、掌握交通事故之發生原因並採取預防措施與行為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從人、車、路與環境角度著手，驅避易肇事之用路情境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態度、知識、技能之教導學習，公民意識與社會氛圍營造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自我保衛用</a:t>
            </a:r>
            <a:r>
              <a:rPr lang="zh-TW" altLang="en-US" dirty="0">
                <a:solidFill>
                  <a:schemeClr val="tx1"/>
                </a:solidFill>
              </a:rPr>
              <a:t>路</a:t>
            </a:r>
            <a:r>
              <a:rPr lang="zh-TW" altLang="en-US" dirty="0" smtClean="0">
                <a:solidFill>
                  <a:schemeClr val="tx1"/>
                </a:solidFill>
              </a:rPr>
              <a:t>行為之學習</a:t>
            </a:r>
            <a:endParaRPr lang="en-US" altLang="zh-TW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預知危險能力之提升、對潛在事故風險情境之掌握與驅避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人因與事故：生理與心理</a:t>
            </a:r>
            <a:r>
              <a:rPr lang="en-US" altLang="zh-TW" b="1" dirty="0" smtClean="0">
                <a:solidFill>
                  <a:srgbClr val="C00000"/>
                </a:solidFill>
              </a:rPr>
              <a:t>(</a:t>
            </a:r>
            <a:r>
              <a:rPr lang="zh-TW" altLang="en-US" b="1" dirty="0" smtClean="0">
                <a:solidFill>
                  <a:srgbClr val="C00000"/>
                </a:solidFill>
              </a:rPr>
              <a:t>亢奮與沮喪</a:t>
            </a:r>
            <a:r>
              <a:rPr lang="en-US" altLang="zh-TW" b="1" dirty="0" smtClean="0">
                <a:solidFill>
                  <a:srgbClr val="C00000"/>
                </a:solidFill>
              </a:rPr>
              <a:t>)</a:t>
            </a:r>
            <a:r>
              <a:rPr lang="zh-TW" altLang="en-US" b="1" dirty="0" smtClean="0">
                <a:solidFill>
                  <a:srgbClr val="C00000"/>
                </a:solidFill>
              </a:rPr>
              <a:t>、飲酒疲勞、經驗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環境與事故：同行車輛、車流動向、路況情境、突發狀況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zh-TW" altLang="en-US" sz="2000" b="1" dirty="0">
              <a:solidFill>
                <a:schemeClr val="tx2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79512" y="0"/>
            <a:ext cx="8928992" cy="1077713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5.4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防衛兼備之安全用路行為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8CB8F-62F2-485D-9840-339395F33AB8}" type="slidenum">
              <a:rPr lang="zh-TW" altLang="en-US" smtClean="0"/>
              <a:pPr>
                <a:defRPr/>
              </a:pPr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7992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968552"/>
          </a:xfrm>
        </p:spPr>
        <p:txBody>
          <a:bodyPr>
            <a:noAutofit/>
          </a:bodyPr>
          <a:lstStyle/>
          <a:p>
            <a:pPr>
              <a:spcBef>
                <a:spcPts val="450"/>
              </a:spcBef>
              <a:buFont typeface="Wingdings" pitchFamily="2" charset="2"/>
              <a:buChar char="Ø"/>
            </a:pP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</a:rPr>
              <a:t>國民之交通安全素養與核心技能</a:t>
            </a:r>
            <a:endParaRPr lang="en-US" altLang="zh-TW" dirty="0">
              <a:solidFill>
                <a:schemeClr val="tx1"/>
              </a:solidFill>
              <a:latin typeface="標楷體" panose="03000509000000000000" pitchFamily="65" charset="-120"/>
            </a:endParaRPr>
          </a:p>
          <a:p>
            <a:pPr lvl="1">
              <a:spcBef>
                <a:spcPts val="450"/>
              </a:spcBef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BD0310"/>
                </a:solidFill>
                <a:latin typeface="標楷體" panose="03000509000000000000" pitchFamily="65" charset="-120"/>
              </a:rPr>
              <a:t>反映出一個國家之交通文明</a:t>
            </a:r>
            <a:endParaRPr lang="en-US" altLang="zh-TW" b="1" dirty="0">
              <a:solidFill>
                <a:srgbClr val="BD0310"/>
              </a:solidFill>
              <a:latin typeface="標楷體" panose="03000509000000000000" pitchFamily="65" charset="-120"/>
            </a:endParaRPr>
          </a:p>
          <a:p>
            <a:pPr lvl="1">
              <a:spcBef>
                <a:spcPts val="450"/>
              </a:spcBef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BD0310"/>
                </a:solidFill>
                <a:latin typeface="標楷體" panose="03000509000000000000" pitchFamily="65" charset="-120"/>
              </a:rPr>
              <a:t>決定了國家的交通事故風險</a:t>
            </a:r>
            <a:endParaRPr lang="en-US" altLang="zh-TW" b="1" dirty="0">
              <a:solidFill>
                <a:srgbClr val="BD0310"/>
              </a:solidFill>
              <a:latin typeface="標楷體" panose="03000509000000000000" pitchFamily="65" charset="-120"/>
            </a:endParaRPr>
          </a:p>
          <a:p>
            <a:pPr>
              <a:spcBef>
                <a:spcPts val="450"/>
              </a:spcBef>
              <a:buFont typeface="Wingdings" pitchFamily="2" charset="2"/>
              <a:buChar char="Ø"/>
            </a:pP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</a:rPr>
              <a:t>透過國民交通安全素養及核心技能之培育</a:t>
            </a:r>
            <a:endParaRPr lang="en-US" altLang="zh-TW" dirty="0">
              <a:solidFill>
                <a:schemeClr val="tx1"/>
              </a:solidFill>
              <a:latin typeface="標楷體" panose="03000509000000000000" pitchFamily="65" charset="-120"/>
            </a:endParaRPr>
          </a:p>
          <a:p>
            <a:pPr lvl="1">
              <a:spcBef>
                <a:spcPts val="450"/>
              </a:spcBef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BD0310"/>
                </a:solidFill>
                <a:latin typeface="標楷體" panose="03000509000000000000" pitchFamily="65" charset="-120"/>
              </a:rPr>
              <a:t>保障國民之生命安全、建立尊重生命之價值觀</a:t>
            </a:r>
            <a:endParaRPr lang="en-US" altLang="zh-TW" b="1" dirty="0">
              <a:solidFill>
                <a:srgbClr val="BD0310"/>
              </a:solidFill>
              <a:latin typeface="標楷體" panose="03000509000000000000" pitchFamily="65" charset="-120"/>
            </a:endParaRPr>
          </a:p>
          <a:p>
            <a:pPr lvl="1">
              <a:spcBef>
                <a:spcPts val="450"/>
              </a:spcBef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BD0310"/>
                </a:solidFill>
                <a:latin typeface="標楷體" panose="03000509000000000000" pitchFamily="65" charset="-120"/>
              </a:rPr>
              <a:t>培養國民「事事求是、嚴謹認真」之作事態度</a:t>
            </a:r>
            <a:endParaRPr lang="en-US" altLang="zh-TW" b="1" dirty="0">
              <a:solidFill>
                <a:srgbClr val="BD0310"/>
              </a:solidFill>
              <a:latin typeface="標楷體" panose="03000509000000000000" pitchFamily="65" charset="-120"/>
            </a:endParaRPr>
          </a:p>
          <a:p>
            <a:pPr lvl="1">
              <a:spcBef>
                <a:spcPts val="450"/>
              </a:spcBef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BD0310"/>
                </a:solidFill>
                <a:latin typeface="標楷體" panose="03000509000000000000" pitchFamily="65" charset="-120"/>
              </a:rPr>
              <a:t>營造「奉公守法、正義負責」之現代公民意識</a:t>
            </a:r>
            <a:endParaRPr lang="en-US" altLang="zh-TW" b="1" dirty="0">
              <a:solidFill>
                <a:srgbClr val="BD0310"/>
              </a:solidFill>
              <a:latin typeface="標楷體" panose="03000509000000000000" pitchFamily="65" charset="-120"/>
            </a:endParaRPr>
          </a:p>
          <a:p>
            <a:pPr>
              <a:spcBef>
                <a:spcPts val="450"/>
              </a:spcBef>
              <a:buFont typeface="Wingdings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</a:rPr>
              <a:t>在目標確定下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</a:rPr>
              <a:t>，推動一件可以讓全民感到驕傲的工作</a:t>
            </a:r>
            <a:endParaRPr lang="en-US" altLang="zh-TW" dirty="0">
              <a:solidFill>
                <a:schemeClr val="tx1"/>
              </a:solidFill>
              <a:latin typeface="標楷體" panose="03000509000000000000" pitchFamily="65" charset="-120"/>
            </a:endParaRPr>
          </a:p>
          <a:p>
            <a:pPr lvl="1">
              <a:spcBef>
                <a:spcPts val="450"/>
              </a:spcBef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BD0310"/>
                </a:solidFill>
                <a:latin typeface="標楷體" panose="03000509000000000000" pitchFamily="65" charset="-120"/>
              </a:rPr>
              <a:t>制度是推動的基石，負責之組織分工是務實行動的保證</a:t>
            </a:r>
            <a:endParaRPr lang="en-US" altLang="zh-TW" b="1" dirty="0">
              <a:solidFill>
                <a:srgbClr val="BD0310"/>
              </a:solidFill>
              <a:latin typeface="標楷體" panose="03000509000000000000" pitchFamily="65" charset="-120"/>
            </a:endParaRPr>
          </a:p>
          <a:p>
            <a:pPr lvl="1">
              <a:spcBef>
                <a:spcPts val="45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BD0310"/>
                </a:solidFill>
                <a:latin typeface="標楷體" panose="03000509000000000000" pitchFamily="65" charset="-120"/>
              </a:rPr>
              <a:t>教育是落實國民交通安全基本素養與核心能力之重要工作</a:t>
            </a:r>
            <a:endParaRPr lang="en-US" altLang="zh-TW" b="1" dirty="0" smtClean="0">
              <a:solidFill>
                <a:srgbClr val="BD0310"/>
              </a:solidFill>
              <a:latin typeface="標楷體" panose="03000509000000000000" pitchFamily="65" charset="-120"/>
            </a:endParaRPr>
          </a:p>
          <a:p>
            <a:pPr lvl="1">
              <a:spcBef>
                <a:spcPts val="45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BD0310"/>
                </a:solidFill>
                <a:latin typeface="標楷體" panose="03000509000000000000" pitchFamily="65" charset="-120"/>
              </a:rPr>
              <a:t>工作</a:t>
            </a:r>
            <a:r>
              <a:rPr lang="zh-TW" altLang="en-US" b="1" dirty="0">
                <a:solidFill>
                  <a:srgbClr val="BD0310"/>
                </a:solidFill>
                <a:latin typeface="標楷體" panose="03000509000000000000" pitchFamily="65" charset="-120"/>
              </a:rPr>
              <a:t>的推展需要全民的參與，能否成功全看你我之熱情</a:t>
            </a:r>
            <a:endParaRPr lang="en-US" altLang="zh-TW" b="1" dirty="0">
              <a:solidFill>
                <a:srgbClr val="BD0310"/>
              </a:solidFill>
              <a:latin typeface="標楷體" panose="03000509000000000000" pitchFamily="65" charset="-120"/>
            </a:endParaRPr>
          </a:p>
          <a:p>
            <a:pPr>
              <a:spcBef>
                <a:spcPts val="450"/>
              </a:spcBef>
              <a:buFont typeface="Wingdings" panose="05000000000000000000" pitchFamily="2" charset="2"/>
              <a:buChar char="l"/>
            </a:pPr>
            <a:endParaRPr lang="en-US" altLang="zh-TW" sz="2400" dirty="0">
              <a:solidFill>
                <a:srgbClr val="BD0310"/>
              </a:solidFill>
              <a:latin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188913"/>
            <a:ext cx="8435280" cy="8509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陸、結語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83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07503" y="1268757"/>
          <a:ext cx="8856984" cy="4968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9348"/>
                <a:gridCol w="848491"/>
                <a:gridCol w="849348"/>
                <a:gridCol w="848491"/>
                <a:gridCol w="848491"/>
                <a:gridCol w="606432"/>
                <a:gridCol w="606432"/>
                <a:gridCol w="606432"/>
                <a:gridCol w="564544"/>
                <a:gridCol w="477724"/>
                <a:gridCol w="539241"/>
                <a:gridCol w="606432"/>
                <a:gridCol w="605578"/>
              </a:tblGrid>
              <a:tr h="191893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1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Year</a:t>
                      </a:r>
                      <a:endParaRPr lang="zh-TW" sz="11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1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Population</a:t>
                      </a:r>
                      <a:endParaRPr lang="zh-TW" sz="11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b="1" kern="0" dirty="0" smtClean="0">
                          <a:solidFill>
                            <a:srgbClr val="C00000"/>
                          </a:solidFill>
                          <a:effectLst/>
                        </a:rPr>
                        <a:t>Registered Motor  Vehicles </a:t>
                      </a:r>
                      <a:endParaRPr lang="zh-TW" sz="11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Number of Accidents</a:t>
                      </a:r>
                      <a:endParaRPr lang="zh-TW" sz="11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b="1" kern="1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Fatalities</a:t>
                      </a:r>
                      <a:endParaRPr lang="zh-TW" sz="11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b="1" kern="0" dirty="0" smtClean="0">
                          <a:solidFill>
                            <a:srgbClr val="0000CC"/>
                          </a:solidFill>
                          <a:effectLst/>
                        </a:rPr>
                        <a:t>Injuries</a:t>
                      </a:r>
                      <a:endParaRPr lang="zh-TW" sz="11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8378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b="1" kern="1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Total</a:t>
                      </a:r>
                      <a:endParaRPr lang="zh-TW" sz="11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b="1" kern="0" dirty="0" smtClean="0">
                          <a:solidFill>
                            <a:srgbClr val="C00000"/>
                          </a:solidFill>
                          <a:effectLst/>
                        </a:rPr>
                        <a:t>Automobile</a:t>
                      </a:r>
                      <a:endParaRPr lang="zh-TW" sz="11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b="1" kern="1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Motorcycle</a:t>
                      </a:r>
                      <a:endParaRPr lang="zh-TW" sz="11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effectLst/>
                        </a:rPr>
                        <a:t>A1</a:t>
                      </a:r>
                      <a:endParaRPr lang="zh-TW" sz="11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effectLst/>
                        </a:rPr>
                        <a:t>A2</a:t>
                      </a:r>
                      <a:endParaRPr lang="zh-TW" sz="11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Total</a:t>
                      </a:r>
                      <a:endParaRPr lang="zh-TW" sz="11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 smtClean="0">
                          <a:solidFill>
                            <a:srgbClr val="C00000"/>
                          </a:solidFill>
                          <a:effectLst/>
                        </a:rPr>
                        <a:t>A1</a:t>
                      </a:r>
                      <a:r>
                        <a:rPr lang="en-US" altLang="zh-TW" sz="1100" b="1" kern="0" dirty="0" smtClean="0">
                          <a:solidFill>
                            <a:srgbClr val="C00000"/>
                          </a:solidFill>
                          <a:effectLst/>
                        </a:rPr>
                        <a:t>(24hr)</a:t>
                      </a:r>
                      <a:endParaRPr lang="zh-TW" sz="11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 smtClean="0">
                          <a:solidFill>
                            <a:srgbClr val="C00000"/>
                          </a:solidFill>
                          <a:effectLst/>
                        </a:rPr>
                        <a:t>30 days</a:t>
                      </a:r>
                      <a:endParaRPr lang="zh-TW" sz="11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CC"/>
                          </a:solidFill>
                          <a:effectLst/>
                        </a:rPr>
                        <a:t>A1</a:t>
                      </a:r>
                      <a:endParaRPr lang="zh-TW" sz="11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CC"/>
                          </a:solidFill>
                          <a:effectLst/>
                        </a:rPr>
                        <a:t>A2</a:t>
                      </a:r>
                      <a:endParaRPr lang="zh-TW" sz="11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b="1" kern="100" dirty="0" smtClean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Total</a:t>
                      </a:r>
                      <a:endParaRPr lang="zh-TW" sz="11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effectLst/>
                        </a:rPr>
                        <a:t>1998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21,928,591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15,959,135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5,430,095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10,529,040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2,720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27,714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30,434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2,507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2,007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33,810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35,817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effectLst/>
                        </a:rPr>
                        <a:t>1999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22,092,387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16,317,768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5,359,299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10,958,469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2,487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29,647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32,134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2,392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1,636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36,225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37,861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effectLst/>
                        </a:rPr>
                        <a:t>2000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22,276,672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17,022,689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5,599,517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11,423,172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3,207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49,745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52,952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3,388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1,541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CC"/>
                          </a:solidFill>
                          <a:effectLst/>
                        </a:rPr>
                        <a:t>65,354</a:t>
                      </a:r>
                      <a:endParaRPr lang="zh-TW" sz="1200" b="1" kern="10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66,895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2001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22,405,568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17,465,037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5,731,835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11,733,202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3,142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61,122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64,264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3,344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1,490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CC"/>
                          </a:solidFill>
                          <a:effectLst/>
                        </a:rPr>
                        <a:t>79,122</a:t>
                      </a:r>
                      <a:endParaRPr lang="zh-TW" sz="1200" b="1" kern="10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80,612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2002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22,520,776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17,906,957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5,923,200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11,983,757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2,725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83,534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86,259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2,861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1,284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CC"/>
                          </a:solidFill>
                          <a:effectLst/>
                        </a:rPr>
                        <a:t>108,310</a:t>
                      </a:r>
                      <a:endParaRPr lang="zh-TW" sz="1200" b="1" kern="10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109,594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2003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22,604,550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18,500,658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6,133,794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12,366,864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2,572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117,651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120,233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2,718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3,741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1,262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155,041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156,303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2004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22,689,122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19,183,136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6,389,186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12,793,950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2,502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134,719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137,221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2,634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3,948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1,248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177,860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179,108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2005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22,770,383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19,862,807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6,667,542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13,195,265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2,767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153,047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155,814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2,894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4,358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1,383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201,704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203,087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2006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22,876,527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20,307,197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6,750,169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13,557,028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2,909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157,898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160,897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3,140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4,411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CC"/>
                          </a:solidFill>
                          <a:effectLst/>
                        </a:rPr>
                        <a:t>1,301</a:t>
                      </a:r>
                      <a:endParaRPr lang="zh-TW" sz="1200" b="1" kern="10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209,875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CC"/>
                          </a:solidFill>
                          <a:effectLst/>
                        </a:rPr>
                        <a:t>211,176</a:t>
                      </a:r>
                      <a:endParaRPr lang="zh-TW" sz="1200" b="1" kern="10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2007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22,958,360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20,711,754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6,768,281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13,943,473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2,463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161,508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163,971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2,573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3,756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1,006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215,921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216,927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2008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23,037,031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21,092,358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6,726,916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14,365,442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2,150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167,977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170,127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2,224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3,459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CC"/>
                          </a:solidFill>
                          <a:effectLst/>
                        </a:rPr>
                        <a:t>983</a:t>
                      </a:r>
                      <a:endParaRPr lang="zh-TW" sz="1200" b="1" kern="10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226,440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227,423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2009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23,119,772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21,374,175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6,769,845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14,604,330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2,016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178,864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184,749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2,092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3,219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893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238,367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246,994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effectLst/>
                        </a:rPr>
                        <a:t>2010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23,162,123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21,721,447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6,876,515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14,844,932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1,973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217,673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219,651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2,047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3298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774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293,019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293,764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effectLst/>
                        </a:rPr>
                        <a:t>2011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23,224,912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22,226,684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7,053,082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15,173,602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2,037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233,739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235,776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2,117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3,323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858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314,343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315,201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effectLst/>
                        </a:rPr>
                        <a:t>2012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23,315,822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22,346,398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7,206,770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15,193,628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1,964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247,501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249,465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2,040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862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333,220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334,082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effectLst/>
                        </a:rPr>
                        <a:t>2013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23,356,588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21,629,623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7,323,353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14,306,270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effectLst/>
                        </a:rPr>
                        <a:t>1,867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effectLst/>
                        </a:rPr>
                        <a:t>271,367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effectLst/>
                        </a:rPr>
                        <a:t>273,234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solidFill>
                            <a:srgbClr val="C00000"/>
                          </a:solidFill>
                          <a:effectLst/>
                        </a:rPr>
                        <a:t>1,928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776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solidFill>
                            <a:srgbClr val="0000CC"/>
                          </a:solidFill>
                          <a:effectLst/>
                        </a:rPr>
                        <a:t>361,786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solidFill>
                            <a:srgbClr val="0000CC"/>
                          </a:solidFill>
                          <a:effectLst/>
                        </a:rPr>
                        <a:t>362,562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188913"/>
            <a:ext cx="8784976" cy="8509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附錄、緒言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道路交通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事故之發展趨勢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040560"/>
          </a:xfrm>
        </p:spPr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8167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/>
          </p:nvPr>
        </p:nvGraphicFramePr>
        <p:xfrm>
          <a:off x="107504" y="1196752"/>
          <a:ext cx="8784977" cy="504974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71340"/>
                <a:gridCol w="1642719"/>
                <a:gridCol w="1318390"/>
                <a:gridCol w="1728192"/>
                <a:gridCol w="1296144"/>
                <a:gridCol w="1728192"/>
              </a:tblGrid>
              <a:tr h="51425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國家</a:t>
                      </a:r>
                      <a:endParaRPr lang="zh-TW" altLang="en-US" sz="18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每年每十萬人口交通事故死亡人數</a:t>
                      </a:r>
                      <a:endParaRPr lang="zh-TW" altLang="en-US" sz="14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  家</a:t>
                      </a:r>
                      <a:endParaRPr lang="zh-TW" altLang="en-US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每年每十萬人口交通事故死亡人數</a:t>
                      </a:r>
                      <a:endParaRPr lang="zh-TW" altLang="en-US" sz="14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  家</a:t>
                      </a:r>
                      <a:endParaRPr lang="zh-TW" altLang="en-US" sz="18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每年每十萬人口交通事故死亡人數</a:t>
                      </a:r>
                      <a:endParaRPr lang="zh-TW" altLang="en-US" sz="14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881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挪威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2.9 (2012)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芬蘭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4.7 (2012)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希臘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9.1 (2012)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881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瑞典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3.0 (2012)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日本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4.8 (2012)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土耳其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9.6 (2012)</a:t>
                      </a:r>
                      <a:endParaRPr lang="en-US" altLang="zh-TW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881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瑞士</a:t>
                      </a:r>
                      <a:endParaRPr lang="en-US" altLang="zh-TW" sz="2000" b="1" dirty="0" smtClean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3.0 (2012)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法國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4.9 (2013)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美國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11.6 (2012)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881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丹麥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3.0 (2012)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澳洲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5.2 (2012)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阿根廷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12.4 (2012)</a:t>
                      </a:r>
                      <a:endParaRPr lang="en-US" altLang="zh-TW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881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愛爾蘭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3.5 (2012)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加拿大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6.0 (2012)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韓國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13.6 (2012)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881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英國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3.5 (2012)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義大利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6.2 (2012)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印度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19.9 (2011)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881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荷蘭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3.9 (2012)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比利時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7.2 (2012)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中國大陸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20.5 (2010)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881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西班牙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4.1 (2012)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紐西蘭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7.4 (2012)</a:t>
                      </a:r>
                      <a:endParaRPr lang="en-US" altLang="zh-TW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巴西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22.5 (2010)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575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德國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4.3 (2012)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BD031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台灣</a:t>
                      </a:r>
                      <a:endParaRPr lang="zh-TW" altLang="en-US" sz="2000" b="1" dirty="0">
                        <a:solidFill>
                          <a:srgbClr val="BD031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8.8 (2012)</a:t>
                      </a:r>
                    </a:p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BD0310"/>
                          </a:solidFill>
                        </a:rPr>
                        <a:t>14.3 (2011)</a:t>
                      </a:r>
                      <a:endParaRPr lang="zh-TW" altLang="en-US" sz="2000" b="1" dirty="0">
                        <a:solidFill>
                          <a:srgbClr val="BD031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南非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31.9 (2011)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79512" y="188913"/>
            <a:ext cx="8507288" cy="850900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壹、緒言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各國交通事故死亡率比較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8CB8F-62F2-485D-9840-339395F33AB8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00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9685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我國道路交通事故之發展趨勢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zh-TW" altLang="en-US" b="1" dirty="0" smtClean="0"/>
              <a:t>近五年，</a:t>
            </a:r>
            <a:r>
              <a:rPr lang="zh-TW" altLang="en-US" b="1" dirty="0" smtClean="0">
                <a:solidFill>
                  <a:srgbClr val="1E03BD"/>
                </a:solidFill>
              </a:rPr>
              <a:t>死亡人數</a:t>
            </a:r>
            <a:r>
              <a:rPr lang="en-US" altLang="zh-TW" b="1" dirty="0" smtClean="0">
                <a:solidFill>
                  <a:srgbClr val="1E03BD"/>
                </a:solidFill>
              </a:rPr>
              <a:t>(24hr)</a:t>
            </a:r>
            <a:r>
              <a:rPr lang="zh-TW" altLang="en-US" b="1" dirty="0" smtClean="0">
                <a:solidFill>
                  <a:srgbClr val="1E03BD"/>
                </a:solidFill>
              </a:rPr>
              <a:t>減少</a:t>
            </a:r>
            <a:r>
              <a:rPr lang="en-US" altLang="zh-TW" b="1" dirty="0" smtClean="0">
                <a:solidFill>
                  <a:srgbClr val="1E03BD"/>
                </a:solidFill>
              </a:rPr>
              <a:t>13.3%</a:t>
            </a:r>
            <a:r>
              <a:rPr lang="zh-TW" altLang="en-US" dirty="0" smtClean="0"/>
              <a:t>，</a:t>
            </a:r>
            <a:r>
              <a:rPr lang="zh-TW" altLang="en-US" b="1" dirty="0" smtClean="0">
                <a:solidFill>
                  <a:srgbClr val="C00000"/>
                </a:solidFill>
              </a:rPr>
              <a:t>受傷人數卻增加</a:t>
            </a:r>
            <a:r>
              <a:rPr lang="en-US" altLang="zh-TW" b="1" dirty="0" smtClean="0">
                <a:solidFill>
                  <a:srgbClr val="C00000"/>
                </a:solidFill>
              </a:rPr>
              <a:t>59.4%</a:t>
            </a:r>
          </a:p>
          <a:p>
            <a:pPr marL="641350" lvl="1" indent="-192088"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死亡</a:t>
            </a:r>
            <a:r>
              <a:rPr lang="zh-TW" altLang="en-US" b="1" dirty="0">
                <a:solidFill>
                  <a:srgbClr val="C00000"/>
                </a:solidFill>
              </a:rPr>
              <a:t>：機車</a:t>
            </a:r>
            <a:r>
              <a:rPr lang="en-US" altLang="zh-TW" b="1" dirty="0">
                <a:solidFill>
                  <a:srgbClr val="C00000"/>
                </a:solidFill>
              </a:rPr>
              <a:t>(64%)</a:t>
            </a:r>
            <a:r>
              <a:rPr lang="zh-TW" altLang="en-US" b="1" dirty="0">
                <a:solidFill>
                  <a:srgbClr val="C00000"/>
                </a:solidFill>
              </a:rPr>
              <a:t>、行人</a:t>
            </a:r>
            <a:r>
              <a:rPr lang="en-US" altLang="zh-TW" b="1" dirty="0">
                <a:solidFill>
                  <a:srgbClr val="C00000"/>
                </a:solidFill>
              </a:rPr>
              <a:t>(13%)</a:t>
            </a:r>
            <a:r>
              <a:rPr lang="zh-TW" altLang="en-US" b="1" dirty="0">
                <a:solidFill>
                  <a:srgbClr val="C00000"/>
                </a:solidFill>
              </a:rPr>
              <a:t>、小客車</a:t>
            </a:r>
            <a:r>
              <a:rPr lang="en-US" altLang="zh-TW" b="1" dirty="0">
                <a:solidFill>
                  <a:srgbClr val="C00000"/>
                </a:solidFill>
              </a:rPr>
              <a:t>(11%)</a:t>
            </a:r>
            <a:r>
              <a:rPr lang="zh-TW" altLang="en-US" b="1" dirty="0" smtClean="0">
                <a:solidFill>
                  <a:srgbClr val="C00000"/>
                </a:solidFill>
              </a:rPr>
              <a:t>、自行車</a:t>
            </a:r>
            <a:r>
              <a:rPr lang="en-US" altLang="zh-TW" b="1" dirty="0">
                <a:solidFill>
                  <a:srgbClr val="C00000"/>
                </a:solidFill>
              </a:rPr>
              <a:t>(7%)</a:t>
            </a:r>
          </a:p>
          <a:p>
            <a:pPr marL="641350" lvl="1" indent="-192088"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1E03BD"/>
                </a:solidFill>
              </a:rPr>
              <a:t>受傷：機車</a:t>
            </a:r>
            <a:r>
              <a:rPr lang="en-US" altLang="zh-TW" b="1" dirty="0">
                <a:solidFill>
                  <a:srgbClr val="1E03BD"/>
                </a:solidFill>
              </a:rPr>
              <a:t>(83%)</a:t>
            </a:r>
            <a:r>
              <a:rPr lang="zh-TW" altLang="en-US" b="1" dirty="0">
                <a:solidFill>
                  <a:srgbClr val="1E03BD"/>
                </a:solidFill>
              </a:rPr>
              <a:t>、小客車</a:t>
            </a:r>
            <a:r>
              <a:rPr lang="en-US" altLang="zh-TW" b="1" dirty="0">
                <a:solidFill>
                  <a:srgbClr val="1E03BD"/>
                </a:solidFill>
              </a:rPr>
              <a:t>(6%)</a:t>
            </a:r>
            <a:r>
              <a:rPr lang="zh-TW" altLang="en-US" b="1" dirty="0">
                <a:solidFill>
                  <a:srgbClr val="1E03BD"/>
                </a:solidFill>
              </a:rPr>
              <a:t>、行人</a:t>
            </a:r>
            <a:r>
              <a:rPr lang="en-US" altLang="zh-TW" b="1" dirty="0">
                <a:solidFill>
                  <a:srgbClr val="1E03BD"/>
                </a:solidFill>
              </a:rPr>
              <a:t>(4%)</a:t>
            </a:r>
            <a:r>
              <a:rPr lang="zh-TW" altLang="en-US" b="1" dirty="0">
                <a:solidFill>
                  <a:srgbClr val="1E03BD"/>
                </a:solidFill>
              </a:rPr>
              <a:t>、自行車</a:t>
            </a:r>
            <a:r>
              <a:rPr lang="en-US" altLang="zh-TW" b="1" dirty="0">
                <a:solidFill>
                  <a:srgbClr val="1E03BD"/>
                </a:solidFill>
              </a:rPr>
              <a:t>(4%)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每年約造成新台幣</a:t>
            </a:r>
            <a:r>
              <a:rPr lang="en-US" altLang="zh-TW" dirty="0">
                <a:solidFill>
                  <a:schemeClr val="tx1"/>
                </a:solidFill>
              </a:rPr>
              <a:t>4500</a:t>
            </a:r>
            <a:r>
              <a:rPr lang="zh-TW" altLang="en-US" dirty="0">
                <a:solidFill>
                  <a:schemeClr val="tx1"/>
                </a:solidFill>
              </a:rPr>
              <a:t>億</a:t>
            </a:r>
            <a:r>
              <a:rPr lang="zh-TW" altLang="en-US" dirty="0" smtClean="0">
                <a:solidFill>
                  <a:schemeClr val="tx1"/>
                </a:solidFill>
              </a:rPr>
              <a:t>元之損失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約占</a:t>
            </a:r>
            <a:r>
              <a:rPr lang="en-US" altLang="zh-TW" dirty="0" smtClean="0">
                <a:solidFill>
                  <a:schemeClr val="tx1"/>
                </a:solidFill>
              </a:rPr>
              <a:t>GDP</a:t>
            </a:r>
            <a:r>
              <a:rPr lang="zh-TW" altLang="en-US" dirty="0" smtClean="0">
                <a:solidFill>
                  <a:schemeClr val="tx1"/>
                </a:solidFill>
              </a:rPr>
              <a:t>之</a:t>
            </a:r>
            <a:r>
              <a:rPr lang="en-US" altLang="zh-TW" dirty="0" smtClean="0">
                <a:solidFill>
                  <a:schemeClr val="tx1"/>
                </a:solidFill>
              </a:rPr>
              <a:t>4</a:t>
            </a:r>
            <a:r>
              <a:rPr lang="en-US" altLang="zh-TW" dirty="0">
                <a:solidFill>
                  <a:schemeClr val="tx1"/>
                </a:solidFill>
              </a:rPr>
              <a:t>%)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我國道路交通事故之特性與類型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死亡風險以</a:t>
            </a:r>
            <a:r>
              <a:rPr lang="en-US" altLang="zh-TW" b="1" dirty="0" smtClean="0">
                <a:solidFill>
                  <a:srgbClr val="1E03BD"/>
                </a:solidFill>
              </a:rPr>
              <a:t>65</a:t>
            </a:r>
            <a:r>
              <a:rPr lang="zh-TW" altLang="en-US" b="1" dirty="0" smtClean="0">
                <a:solidFill>
                  <a:srgbClr val="1E03BD"/>
                </a:solidFill>
              </a:rPr>
              <a:t>歲以上之年長者為最高</a:t>
            </a:r>
            <a:endParaRPr lang="en-US" altLang="zh-TW" b="1" dirty="0" smtClean="0">
              <a:solidFill>
                <a:srgbClr val="1E03BD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受傷風險以</a:t>
            </a:r>
            <a:r>
              <a:rPr lang="en-US" altLang="zh-TW" b="1" dirty="0" smtClean="0">
                <a:solidFill>
                  <a:srgbClr val="1E03BD"/>
                </a:solidFill>
              </a:rPr>
              <a:t>16-25</a:t>
            </a:r>
            <a:r>
              <a:rPr lang="zh-TW" altLang="en-US" b="1" dirty="0" smtClean="0">
                <a:solidFill>
                  <a:srgbClr val="1E03BD"/>
                </a:solidFill>
              </a:rPr>
              <a:t>歲之年輕族群為最高</a:t>
            </a:r>
            <a:endParaRPr lang="en-US" altLang="zh-TW" b="1" dirty="0" smtClean="0">
              <a:solidFill>
                <a:srgbClr val="1E03BD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機車交通事故為最為嚴重之交通安全問題 </a:t>
            </a:r>
            <a:endParaRPr lang="en-US" altLang="zh-TW" b="1" dirty="0" smtClean="0">
              <a:solidFill>
                <a:srgbClr val="1E03BD"/>
              </a:solidFill>
            </a:endParaRPr>
          </a:p>
          <a:p>
            <a:pPr marL="900113" lvl="2" indent="-180975">
              <a:buFont typeface="Arial" pitchFamily="34" charset="0"/>
              <a:buChar char="•"/>
            </a:pPr>
            <a:r>
              <a:rPr lang="zh-TW" altLang="en-US" b="1" dirty="0" smtClean="0">
                <a:solidFill>
                  <a:srgbClr val="C00000"/>
                </a:solidFill>
              </a:rPr>
              <a:t>青少年無照駕駛機車、缺乏駕駛教育訓練、機車交通安全設施不足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行人、老人、自行車、酒後駕車等交通事故亦值關心重視</a:t>
            </a:r>
            <a:endParaRPr lang="zh-TW" altLang="en-US" b="1" dirty="0">
              <a:solidFill>
                <a:srgbClr val="1E03BD"/>
              </a:solidFill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8856984" cy="86409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壹、緒言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道路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交通事故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之類型與特性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8934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340768"/>
          <a:ext cx="404279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4" y="188913"/>
            <a:ext cx="8856984" cy="8509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壹、緒言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道路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交通事故之類型與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特性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15" name="內容版面配置區 14"/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4622471" y="1268761"/>
          <a:ext cx="403244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文字方塊 15"/>
          <p:cNvSpPr txBox="1"/>
          <p:nvPr/>
        </p:nvSpPr>
        <p:spPr>
          <a:xfrm>
            <a:off x="1115616" y="5589240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我國交通事故死亡及受傷人數之車種使用別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2011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年為例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50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/>
          </p:nvPr>
        </p:nvGraphicFramePr>
        <p:xfrm>
          <a:off x="251520" y="1187451"/>
          <a:ext cx="8712968" cy="4545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188913"/>
            <a:ext cx="8856984" cy="8509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壹、緒言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道路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交通事故之類型與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特性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403648" y="5805264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我國不同性別與年齡族群之交通事故死亡率</a:t>
            </a:r>
            <a:r>
              <a:rPr lang="en-US" altLang="zh-TW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</a:t>
            </a:r>
            <a:r>
              <a:rPr lang="en-US" altLang="zh-TW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2011</a:t>
            </a:r>
            <a:r>
              <a:rPr lang="zh-TW" alt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年為例</a:t>
            </a:r>
            <a:r>
              <a:rPr lang="en-US" altLang="zh-TW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b="1" dirty="0">
              <a:solidFill>
                <a:srgbClr val="C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81000" y="1187451"/>
            <a:ext cx="368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萬人口之交通事故死亡人數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8152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772816"/>
          <a:ext cx="8784976" cy="4393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4" y="188913"/>
            <a:ext cx="8928992" cy="8509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壹、緒言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道路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交通事故之類型與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特性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79512" y="1289050"/>
            <a:ext cx="3713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萬人口之交通事故受傷人數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115616" y="5733256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我國不同性別及年齡族群之交通事故受傷率</a:t>
            </a:r>
            <a:r>
              <a:rPr lang="en-US" altLang="zh-TW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</a:t>
            </a:r>
            <a:r>
              <a:rPr lang="en-US" altLang="zh-TW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2011</a:t>
            </a:r>
            <a:r>
              <a:rPr lang="zh-TW" alt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年為例</a:t>
            </a:r>
            <a:r>
              <a:rPr lang="en-US" altLang="zh-TW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b="1" dirty="0">
              <a:solidFill>
                <a:srgbClr val="0000CC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96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9"/>
          <p:cNvSpPr>
            <a:spLocks noGrp="1" noChangeArrowheads="1"/>
          </p:cNvSpPr>
          <p:nvPr>
            <p:ph type="title"/>
          </p:nvPr>
        </p:nvSpPr>
        <p:spPr>
          <a:xfrm>
            <a:off x="107504" y="0"/>
            <a:ext cx="8928992" cy="1124744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壹、緒言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年輕族群之高道路交通事故風險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3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8344" name="Group 152"/>
          <p:cNvGraphicFramePr>
            <a:graphicFrameLocks noGrp="1"/>
          </p:cNvGraphicFramePr>
          <p:nvPr>
            <p:ph idx="1"/>
            <p:extLst/>
          </p:nvPr>
        </p:nvGraphicFramePr>
        <p:xfrm>
          <a:off x="251520" y="1484781"/>
          <a:ext cx="8568953" cy="4464498"/>
        </p:xfrm>
        <a:graphic>
          <a:graphicData uri="http://schemas.openxmlformats.org/drawingml/2006/table">
            <a:tbl>
              <a:tblPr/>
              <a:tblGrid>
                <a:gridCol w="1221920"/>
                <a:gridCol w="1328774"/>
                <a:gridCol w="1954383"/>
                <a:gridCol w="2109493"/>
                <a:gridCol w="1954383"/>
              </a:tblGrid>
              <a:tr h="4966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標楷體" panose="03000509000000000000" pitchFamily="65" charset="-120"/>
                        </a:rPr>
                        <a:t>性別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標楷體" panose="03000509000000000000" pitchFamily="65" charset="-120"/>
                        </a:rPr>
                        <a:t>年齡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標楷體" panose="03000509000000000000" pitchFamily="65" charset="-120"/>
                        </a:rPr>
                        <a:t>危險行為</a:t>
                      </a: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標楷體" panose="03000509000000000000" pitchFamily="65" charset="-120"/>
                        </a:rPr>
                        <a:t>效果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03BD"/>
                          </a:solidFill>
                          <a:effectLst/>
                          <a:latin typeface="Verdana" panose="020B0604030504040204" pitchFamily="34" charset="0"/>
                          <a:ea typeface="標楷體" panose="03000509000000000000" pitchFamily="65" charset="-120"/>
                        </a:rPr>
                        <a:t>性別年齡</a:t>
                      </a: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標楷體" panose="03000509000000000000" pitchFamily="65" charset="-120"/>
                        </a:rPr>
                        <a:t>效果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標楷體" panose="03000509000000000000" pitchFamily="65" charset="-120"/>
                        </a:rPr>
                        <a:t>總計風險</a:t>
                      </a: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標楷體" panose="03000509000000000000" pitchFamily="65" charset="-120"/>
                        </a:rPr>
                        <a:t>效果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494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zh-TW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標楷體" panose="03000509000000000000" pitchFamily="65" charset="-120"/>
                        </a:rPr>
                        <a:t>男性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&lt;20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4.49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6.11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6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20-29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2.01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2.40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6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30-49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49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50+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609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zh-TW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標楷體" panose="03000509000000000000" pitchFamily="65" charset="-120"/>
                        </a:rPr>
                        <a:t>女性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&lt;20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7.93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8.24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6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20-29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3.56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4.06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49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30-39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2.39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2.44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6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50+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0.94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6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04056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國家交通安全改善計畫成功之要素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專責有效之管理機構</a:t>
            </a:r>
            <a:r>
              <a:rPr lang="zh-TW" altLang="en-US" b="1" dirty="0" smtClean="0">
                <a:solidFill>
                  <a:srgbClr val="1E03BD"/>
                </a:solidFill>
              </a:rPr>
              <a:t>及</a:t>
            </a:r>
            <a:r>
              <a:rPr lang="zh-TW" altLang="en-US" b="1" dirty="0" smtClean="0">
                <a:solidFill>
                  <a:srgbClr val="C00000"/>
                </a:solidFill>
              </a:rPr>
              <a:t>穩定明確之經費來源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完善之</a:t>
            </a:r>
            <a:r>
              <a:rPr lang="zh-TW" altLang="en-US" b="1" dirty="0" smtClean="0">
                <a:solidFill>
                  <a:srgbClr val="C00000"/>
                </a:solidFill>
              </a:rPr>
              <a:t>交通安全改善計畫</a:t>
            </a:r>
            <a:r>
              <a:rPr lang="zh-TW" altLang="en-US" b="1" dirty="0" smtClean="0">
                <a:solidFill>
                  <a:srgbClr val="1E03BD"/>
                </a:solidFill>
              </a:rPr>
              <a:t>規劃與設計程序</a:t>
            </a:r>
            <a:endParaRPr lang="en-US" altLang="zh-TW" b="1" dirty="0" smtClean="0">
              <a:solidFill>
                <a:srgbClr val="1E03BD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使用</a:t>
            </a:r>
            <a:r>
              <a:rPr lang="zh-TW" altLang="en-US" b="1" dirty="0" smtClean="0">
                <a:solidFill>
                  <a:srgbClr val="C00000"/>
                </a:solidFill>
              </a:rPr>
              <a:t>業經證實有效</a:t>
            </a:r>
            <a:r>
              <a:rPr lang="zh-TW" altLang="en-US" b="1" dirty="0" smtClean="0">
                <a:solidFill>
                  <a:srgbClr val="1E03BD"/>
                </a:solidFill>
              </a:rPr>
              <a:t>之交通安全</a:t>
            </a:r>
            <a:r>
              <a:rPr lang="zh-TW" altLang="en-US" b="1" dirty="0" smtClean="0">
                <a:solidFill>
                  <a:srgbClr val="C00000"/>
                </a:solidFill>
              </a:rPr>
              <a:t>改善方法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建立</a:t>
            </a:r>
            <a:r>
              <a:rPr lang="zh-TW" altLang="en-US" b="1" dirty="0" smtClean="0">
                <a:solidFill>
                  <a:srgbClr val="C00000"/>
                </a:solidFill>
              </a:rPr>
              <a:t>具體可量測之績效衡量指標</a:t>
            </a:r>
            <a:r>
              <a:rPr lang="zh-TW" altLang="en-US" b="1" dirty="0" smtClean="0">
                <a:solidFill>
                  <a:srgbClr val="1E03BD"/>
                </a:solidFill>
              </a:rPr>
              <a:t>以追蹤改善計畫之實施成效</a:t>
            </a:r>
            <a:endParaRPr lang="en-US" altLang="zh-TW" b="1" dirty="0" smtClean="0">
              <a:solidFill>
                <a:srgbClr val="1E03BD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具效能之推動機制及</a:t>
            </a:r>
            <a:r>
              <a:rPr lang="zh-TW" altLang="en-US" b="1" dirty="0" smtClean="0">
                <a:solidFill>
                  <a:srgbClr val="C00000"/>
                </a:solidFill>
              </a:rPr>
              <a:t>權責分明之執行單位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改善道路交通安全之</a:t>
            </a:r>
            <a:r>
              <a:rPr lang="en-US" altLang="zh-TW" dirty="0" smtClean="0">
                <a:solidFill>
                  <a:schemeClr val="tx1"/>
                </a:solidFill>
              </a:rPr>
              <a:t>3E</a:t>
            </a:r>
            <a:r>
              <a:rPr lang="zh-TW" altLang="en-US" dirty="0" smtClean="0">
                <a:solidFill>
                  <a:schemeClr val="tx1"/>
                </a:solidFill>
              </a:rPr>
              <a:t>政策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工程</a:t>
            </a:r>
            <a:r>
              <a:rPr lang="en-US" altLang="zh-TW" b="1" dirty="0" smtClean="0">
                <a:solidFill>
                  <a:srgbClr val="1E03BD"/>
                </a:solidFill>
              </a:rPr>
              <a:t>(Engineering)</a:t>
            </a:r>
            <a:r>
              <a:rPr lang="zh-TW" altLang="en-US" b="1" dirty="0" smtClean="0">
                <a:solidFill>
                  <a:srgbClr val="1E03BD"/>
                </a:solidFill>
              </a:rPr>
              <a:t>、教育</a:t>
            </a:r>
            <a:r>
              <a:rPr lang="en-US" altLang="zh-TW" b="1" dirty="0" smtClean="0">
                <a:solidFill>
                  <a:srgbClr val="1E03BD"/>
                </a:solidFill>
              </a:rPr>
              <a:t>(Education)</a:t>
            </a:r>
            <a:r>
              <a:rPr lang="zh-TW" altLang="en-US" b="1" dirty="0" smtClean="0">
                <a:solidFill>
                  <a:srgbClr val="1E03BD"/>
                </a:solidFill>
              </a:rPr>
              <a:t>、執法</a:t>
            </a:r>
            <a:r>
              <a:rPr lang="en-US" altLang="zh-TW" b="1" dirty="0" smtClean="0">
                <a:solidFill>
                  <a:srgbClr val="1E03BD"/>
                </a:solidFill>
              </a:rPr>
              <a:t>(Enforcement)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交通事故之發生原因中，</a:t>
            </a:r>
            <a:r>
              <a:rPr lang="zh-TW" altLang="en-US" b="1" dirty="0" smtClean="0">
                <a:solidFill>
                  <a:srgbClr val="C00000"/>
                </a:solidFill>
              </a:rPr>
              <a:t>超過</a:t>
            </a:r>
            <a:r>
              <a:rPr lang="en-US" altLang="zh-TW" b="1" dirty="0" smtClean="0">
                <a:solidFill>
                  <a:srgbClr val="C00000"/>
                </a:solidFill>
              </a:rPr>
              <a:t>90%</a:t>
            </a:r>
            <a:r>
              <a:rPr lang="zh-TW" altLang="en-US" b="1" dirty="0" smtClean="0">
                <a:solidFill>
                  <a:srgbClr val="C00000"/>
                </a:solidFill>
              </a:rPr>
              <a:t>與人的因素有關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先進國家經驗，</a:t>
            </a:r>
            <a:r>
              <a:rPr lang="zh-TW" altLang="en-US" b="1" dirty="0" smtClean="0">
                <a:solidFill>
                  <a:srgbClr val="C00000"/>
                </a:solidFill>
              </a:rPr>
              <a:t>工程改善效果占</a:t>
            </a:r>
            <a:r>
              <a:rPr lang="en-US" altLang="zh-TW" b="1" dirty="0" smtClean="0">
                <a:solidFill>
                  <a:srgbClr val="C00000"/>
                </a:solidFill>
              </a:rPr>
              <a:t>10%</a:t>
            </a:r>
            <a:r>
              <a:rPr lang="zh-TW" altLang="en-US" b="1" dirty="0" smtClean="0">
                <a:solidFill>
                  <a:srgbClr val="C00000"/>
                </a:solidFill>
              </a:rPr>
              <a:t>、執法</a:t>
            </a:r>
            <a:r>
              <a:rPr lang="en-US" altLang="zh-TW" b="1" dirty="0" smtClean="0">
                <a:solidFill>
                  <a:srgbClr val="C00000"/>
                </a:solidFill>
              </a:rPr>
              <a:t>20%</a:t>
            </a:r>
            <a:r>
              <a:rPr lang="zh-TW" altLang="en-US" b="1" dirty="0" smtClean="0">
                <a:solidFill>
                  <a:srgbClr val="C00000"/>
                </a:solidFill>
              </a:rPr>
              <a:t>、教育</a:t>
            </a:r>
            <a:r>
              <a:rPr lang="en-US" altLang="zh-TW" b="1" dirty="0" smtClean="0">
                <a:solidFill>
                  <a:srgbClr val="C00000"/>
                </a:solidFill>
              </a:rPr>
              <a:t>70%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長期教育效果之累積</a:t>
            </a:r>
            <a:r>
              <a:rPr lang="zh-TW" altLang="en-US" b="1" dirty="0" smtClean="0">
                <a:solidFill>
                  <a:srgbClr val="1E03BD"/>
                </a:solidFill>
              </a:rPr>
              <a:t>才是</a:t>
            </a:r>
            <a:r>
              <a:rPr lang="zh-TW" altLang="en-US" b="1" dirty="0" smtClean="0">
                <a:solidFill>
                  <a:srgbClr val="C00000"/>
                </a:solidFill>
              </a:rPr>
              <a:t>改善國家道路交通安全之扎根工作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執法雖可立即見效</a:t>
            </a:r>
            <a:r>
              <a:rPr lang="zh-TW" altLang="en-US" b="1" dirty="0" smtClean="0">
                <a:solidFill>
                  <a:srgbClr val="C00000"/>
                </a:solidFill>
              </a:rPr>
              <a:t>，</a:t>
            </a:r>
            <a:r>
              <a:rPr lang="zh-TW" altLang="en-US" b="1" dirty="0" smtClean="0">
                <a:solidFill>
                  <a:srgbClr val="1E03BD"/>
                </a:solidFill>
              </a:rPr>
              <a:t>卻是</a:t>
            </a:r>
            <a:r>
              <a:rPr lang="zh-TW" altLang="en-US" b="1" dirty="0" smtClean="0">
                <a:solidFill>
                  <a:srgbClr val="C00000"/>
                </a:solidFill>
              </a:rPr>
              <a:t>益本比較低</a:t>
            </a:r>
            <a:r>
              <a:rPr lang="zh-TW" altLang="en-US" b="1" dirty="0" smtClean="0">
                <a:solidFill>
                  <a:srgbClr val="1E03BD"/>
                </a:solidFill>
              </a:rPr>
              <a:t>之不得已補強鞭策作為</a:t>
            </a:r>
            <a:endParaRPr lang="zh-TW" altLang="en-US" dirty="0">
              <a:solidFill>
                <a:srgbClr val="1E03BD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79512" y="188913"/>
            <a:ext cx="8507288" cy="850900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貳、國家交通安全改善計畫之推動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8CB8F-62F2-485D-9840-339395F33AB8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205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19" y="1196752"/>
            <a:ext cx="8568953" cy="5040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3600" dirty="0">
                <a:solidFill>
                  <a:schemeClr val="tx1"/>
                </a:solidFill>
                <a:latin typeface="標楷體" panose="03000509000000000000" pitchFamily="65" charset="-120"/>
              </a:rPr>
              <a:t>安全使用現代化交通文明科技之能力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600" dirty="0">
                <a:solidFill>
                  <a:schemeClr val="tx1"/>
                </a:solidFill>
                <a:latin typeface="標楷體" panose="03000509000000000000" pitchFamily="65" charset="-120"/>
              </a:rPr>
              <a:t>正面迎接交通事故風險之體認與作為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600" dirty="0">
                <a:solidFill>
                  <a:schemeClr val="tx1"/>
                </a:solidFill>
                <a:latin typeface="標楷體" panose="03000509000000000000" pitchFamily="65" charset="-120"/>
              </a:rPr>
              <a:t>尊重路權、共同維護交通秩序之責任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600" dirty="0">
                <a:solidFill>
                  <a:schemeClr val="tx1"/>
                </a:solidFill>
                <a:latin typeface="標楷體" panose="03000509000000000000" pitchFamily="65" charset="-120"/>
              </a:rPr>
              <a:t>兼顧自我與他人生命安全之用路</a:t>
            </a:r>
            <a:r>
              <a:rPr lang="zh-TW" altLang="en-US" sz="3600" dirty="0" smtClean="0">
                <a:solidFill>
                  <a:schemeClr val="tx1"/>
                </a:solidFill>
                <a:latin typeface="標楷體" panose="03000509000000000000" pitchFamily="65" charset="-120"/>
              </a:rPr>
              <a:t>觀念</a:t>
            </a:r>
            <a:endParaRPr lang="en-US" altLang="zh-TW" sz="3600" dirty="0" smtClean="0">
              <a:solidFill>
                <a:schemeClr val="tx1"/>
              </a:solidFill>
              <a:latin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600" dirty="0" smtClean="0">
                <a:solidFill>
                  <a:schemeClr val="tx1"/>
                </a:solidFill>
                <a:latin typeface="標楷體" panose="03000509000000000000" pitchFamily="65" charset="-120"/>
              </a:rPr>
              <a:t>禮讓並協助老弱婦孺用路安全之行為</a:t>
            </a:r>
            <a:endParaRPr lang="zh-TW" altLang="en-US" sz="3600" dirty="0">
              <a:solidFill>
                <a:schemeClr val="tx1"/>
              </a:solidFill>
              <a:latin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16632"/>
            <a:ext cx="9036496" cy="936104"/>
          </a:xfrm>
        </p:spPr>
        <p:txBody>
          <a:bodyPr>
            <a:no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參、現代國民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應有之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交通安全素養</a:t>
            </a:r>
            <a:endParaRPr lang="zh-TW" altLang="en-US" dirty="0">
              <a:latin typeface="Times New Roman" pitchFamily="18" charset="0"/>
              <a:ea typeface="標楷體" panose="03000509000000000000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03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eaVert" wrap="squar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marL="444500" marR="0" indent="-444500" algn="l" defTabSz="9144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Wingdings" pitchFamily="2" charset="2"/>
          <a:buChar char="v"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2">
                <a:lumMod val="50000"/>
              </a:schemeClr>
            </a:solidFill>
            <a:effectLst/>
            <a:uLnTx/>
            <a:uFillTx/>
            <a:latin typeface="華康中黑體" pitchFamily="49" charset="-120"/>
            <a:ea typeface="華康中黑體" pitchFamily="49" charset="-12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7986</TotalTime>
  <Words>2361</Words>
  <Application>Microsoft Office PowerPoint</Application>
  <PresentationFormat>如螢幕大小 (4:3)</PresentationFormat>
  <Paragraphs>534</Paragraphs>
  <Slides>18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9" baseType="lpstr">
      <vt:lpstr>華康中黑體</vt:lpstr>
      <vt:lpstr>新細明體</vt:lpstr>
      <vt:lpstr>標楷體</vt:lpstr>
      <vt:lpstr>Arial</vt:lpstr>
      <vt:lpstr>Arial Narrow</vt:lpstr>
      <vt:lpstr>Calibri</vt:lpstr>
      <vt:lpstr>Times New Roman</vt:lpstr>
      <vt:lpstr>Verdana</vt:lpstr>
      <vt:lpstr>Wingdings</vt:lpstr>
      <vt:lpstr>Wingdings 3</vt:lpstr>
      <vt:lpstr>Office 佈景主題</vt:lpstr>
      <vt:lpstr>守護終生交通安全的好觀念</vt:lpstr>
      <vt:lpstr>壹、緒言(各國交通事故死亡率比較)</vt:lpstr>
      <vt:lpstr>壹、緒言(道路交通事故之類型與特性)</vt:lpstr>
      <vt:lpstr>壹、緒言(道路交通事故之類型與特性)</vt:lpstr>
      <vt:lpstr>壹、緒言(道路交通事故之類型與特性)</vt:lpstr>
      <vt:lpstr>壹、緒言(道路交通事故之類型與特性)</vt:lpstr>
      <vt:lpstr>壹、緒言(年輕族群之高道路交通事故風險)</vt:lpstr>
      <vt:lpstr>貳、國家交通安全改善計畫之推動</vt:lpstr>
      <vt:lpstr>參、現代國民應有之交通安全素養</vt:lpstr>
      <vt:lpstr>肆、國民應有之交通安全核心能力(1/2)</vt:lpstr>
      <vt:lpstr>肆、國民應有之交通安全核心技能(2/2)</vt:lpstr>
      <vt:lpstr>伍、守護終身交通安全之好觀念</vt:lpstr>
      <vt:lpstr>5.1 我看得見您，您看得見我</vt:lpstr>
      <vt:lpstr>5.2 謹守安全空間，不作沒有絕對安全把握    之交通行為</vt:lpstr>
      <vt:lpstr>5.3 利他用路觀 --不作妨礙他人安全與方便    之用路行為</vt:lpstr>
      <vt:lpstr>5.4 防衛兼備之安全用路行為</vt:lpstr>
      <vt:lpstr>陸、結語</vt:lpstr>
      <vt:lpstr>附錄、緒言(我國道路交通事故之發展趨勢)</vt:lpstr>
    </vt:vector>
  </TitlesOfParts>
  <Company>SYNNEX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Chih-wei</dc:creator>
  <cp:lastModifiedBy>HLChang</cp:lastModifiedBy>
  <cp:revision>744</cp:revision>
  <cp:lastPrinted>2014-11-08T05:01:10Z</cp:lastPrinted>
  <dcterms:created xsi:type="dcterms:W3CDTF">2012-12-13T14:51:53Z</dcterms:created>
  <dcterms:modified xsi:type="dcterms:W3CDTF">2015-08-31T08:23:35Z</dcterms:modified>
</cp:coreProperties>
</file>