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60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324" y="240"/>
      </p:cViewPr>
      <p:guideLst>
        <p:guide orient="horz" pos="2137"/>
        <p:guide pos="60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7B1C121-081B-4FF0-868A-0D249079B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A7A7D7BB-6D04-4AF8-A1F2-09390CC9A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5843BDD8-A254-44DA-B707-0CCFF2E7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D4FAEE82-8FAA-4B0A-B98B-1F8765397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447A0849-82F4-4B0E-8FB2-3B5DF94C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2747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EFDFFC8-0581-48A8-ACD1-F860D74D5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3EEB7F03-E3C7-4454-97E4-4DCECDC51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9EE96408-D256-4C7B-B09C-3B0423BC9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1032329F-AEDC-4165-900E-B44B77D47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F62618FB-F367-4C5B-BB48-E6FDABF32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067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="" xmlns:a16="http://schemas.microsoft.com/office/drawing/2014/main" id="{1B2DB489-220A-4D1F-A2D8-7E99CD1C5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EFFDAC40-D7BC-40A8-A1D6-23A44AE0B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A6108CA9-5651-4FBF-A94C-643EC41AE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5BFD072A-C97A-4D0A-BFA6-65FBF981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A07A6093-858C-4BDD-8ED7-B8D2E8BB3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355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D645922-A2F6-4C57-BA99-DB2B9F7E0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E5FA5010-A606-43EE-B8DD-F4A9AE157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98BB908C-41A2-4A3F-A9C9-47159D476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DAD3B759-31D6-44DD-B03B-6915C01C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DA2EB914-30AD-47DF-B26C-4814CA2B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244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BE9CA5B-FDFC-471E-A60C-245DEDBE4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4257BAA0-A3BC-4F79-9B96-B59F0EFB9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A5F13335-F8AE-4272-88A7-DA4544982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93CCA1D3-D56E-4BB5-A0DF-08938BE9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BC1094A6-CC53-433F-9A39-1E2187370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943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35AD9DD-2BEB-4D1F-B29B-84FCC49C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0A0D742D-21A4-4B5F-85D6-981C5085F3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F966BEF8-2F72-4439-95A6-F2D40F117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38C3A972-A226-4653-8718-7F9B3F0D9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D31A1ABA-975F-4DBD-9851-D5A04E4AE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DFE9927A-4E39-435A-A478-7A1FC4DC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667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DC840F90-E872-4582-BDA3-79B2BEF52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461C536C-AB04-4C64-B752-2DA6A754F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102DC59D-BA9D-458E-85A4-148C3C2F8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="" xmlns:a16="http://schemas.microsoft.com/office/drawing/2014/main" id="{2AB1A026-BB6F-4B3D-ACA1-F80F7B7613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="" xmlns:a16="http://schemas.microsoft.com/office/drawing/2014/main" id="{18C13E79-89DD-47F1-87C6-F25A1242BA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="" xmlns:a16="http://schemas.microsoft.com/office/drawing/2014/main" id="{A4A34839-78CD-453C-8DA9-CB74C6D73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="" xmlns:a16="http://schemas.microsoft.com/office/drawing/2014/main" id="{50925AB1-AC91-4656-924A-7B8C4EBB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="" xmlns:a16="http://schemas.microsoft.com/office/drawing/2014/main" id="{48006BB9-DC5E-4FD8-8108-8054B195E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537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4B48D9DC-D823-474B-BDD2-05469FE6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="" xmlns:a16="http://schemas.microsoft.com/office/drawing/2014/main" id="{641CA702-AD45-468A-931A-5B25993CA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="" xmlns:a16="http://schemas.microsoft.com/office/drawing/2014/main" id="{4F800CDA-D809-4A33-B055-E50CE87E9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="" xmlns:a16="http://schemas.microsoft.com/office/drawing/2014/main" id="{BD753BBB-05F7-4BE6-991A-E5A0417A3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54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="" xmlns:a16="http://schemas.microsoft.com/office/drawing/2014/main" id="{2E74BD25-E786-40FA-9B54-7BB372B2D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="" xmlns:a16="http://schemas.microsoft.com/office/drawing/2014/main" id="{5ADA92AB-DC2D-413F-A19E-68F3D7F1C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9C1F231B-EC86-4539-B29A-09843C5CA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799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4795C2B-383C-4BE1-9E41-F2CC7B799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A99759EC-4433-4FBD-A58B-F9ADC873F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2D2AD95D-AEA2-4123-ACE3-2DF31456C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181C10E9-EC7E-4026-A451-478009338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317B99C5-A987-41D7-889A-FB73D2AE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7001AC55-5384-40A5-84FC-B848A6A50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30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4128A26-1722-4748-8C2C-0BDA9576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="" xmlns:a16="http://schemas.microsoft.com/office/drawing/2014/main" id="{9409FBA9-F267-4C19-9960-05DAECC03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63C7AA98-3DA0-42DD-82B2-1F9780236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E7EB6C2D-EC42-4BAB-948F-FE3554305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A79F75FA-F6A3-4422-B38C-74324BAE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784D20E7-8406-4BC2-B952-3C7A26C41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564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="" xmlns:a16="http://schemas.microsoft.com/office/drawing/2014/main" id="{A82370E5-03F8-446C-9481-42667397C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7067FAAE-CFBD-4963-9F23-097F5CDB2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2B3ECC5C-2D9F-43C7-9AE4-5CD2187BA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0A14A-3E85-4C01-BCA7-29611BD2F8FE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04CB97A3-7103-40D5-B63B-2FB7BD8CA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E429F76B-4E3F-48D6-A264-6EB91DD79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458ED-A5CF-47E2-BA1D-C61931B93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72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流程圖: 結束點 6">
            <a:extLst>
              <a:ext uri="{FF2B5EF4-FFF2-40B4-BE49-F238E27FC236}">
                <a16:creationId xmlns="" xmlns:a16="http://schemas.microsoft.com/office/drawing/2014/main" id="{F52ED9A0-755F-4224-AFC7-EDE81697A894}"/>
              </a:ext>
            </a:extLst>
          </p:cNvPr>
          <p:cNvSpPr/>
          <p:nvPr/>
        </p:nvSpPr>
        <p:spPr>
          <a:xfrm>
            <a:off x="4808563" y="428873"/>
            <a:ext cx="1148281" cy="330069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" name="流程圖: 決策 10">
            <a:extLst>
              <a:ext uri="{FF2B5EF4-FFF2-40B4-BE49-F238E27FC236}">
                <a16:creationId xmlns="" xmlns:a16="http://schemas.microsoft.com/office/drawing/2014/main" id="{0BD7DF5C-388C-43B9-92A8-6719267BCEE4}"/>
              </a:ext>
            </a:extLst>
          </p:cNvPr>
          <p:cNvSpPr/>
          <p:nvPr/>
        </p:nvSpPr>
        <p:spPr>
          <a:xfrm>
            <a:off x="4417503" y="986383"/>
            <a:ext cx="1930400" cy="841443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="" xmlns:a16="http://schemas.microsoft.com/office/drawing/2014/main" id="{4965D603-DAD1-42B6-9D2E-AF47794EA730}"/>
              </a:ext>
            </a:extLst>
          </p:cNvPr>
          <p:cNvSpPr txBox="1"/>
          <p:nvPr/>
        </p:nvSpPr>
        <p:spPr>
          <a:xfrm>
            <a:off x="4764851" y="1121073"/>
            <a:ext cx="1297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審核文件及申請人資格</a:t>
            </a:r>
          </a:p>
        </p:txBody>
      </p:sp>
      <p:cxnSp>
        <p:nvCxnSpPr>
          <p:cNvPr id="17" name="直線單箭頭接點 16">
            <a:extLst>
              <a:ext uri="{FF2B5EF4-FFF2-40B4-BE49-F238E27FC236}">
                <a16:creationId xmlns="" xmlns:a16="http://schemas.microsoft.com/office/drawing/2014/main" id="{72E4EA3B-7528-4A3D-A6C4-67C62C547B2D}"/>
              </a:ext>
            </a:extLst>
          </p:cNvPr>
          <p:cNvCxnSpPr>
            <a:cxnSpLocks/>
            <a:stCxn id="11" idx="3"/>
            <a:endCxn id="21" idx="1"/>
          </p:cNvCxnSpPr>
          <p:nvPr/>
        </p:nvCxnSpPr>
        <p:spPr>
          <a:xfrm flipV="1">
            <a:off x="6347903" y="1401585"/>
            <a:ext cx="654036" cy="552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>
            <a:extLst>
              <a:ext uri="{FF2B5EF4-FFF2-40B4-BE49-F238E27FC236}">
                <a16:creationId xmlns="" xmlns:a16="http://schemas.microsoft.com/office/drawing/2014/main" id="{61BD4780-F30C-4CF7-9D48-1CE9470CEB2E}"/>
              </a:ext>
            </a:extLst>
          </p:cNvPr>
          <p:cNvSpPr txBox="1"/>
          <p:nvPr/>
        </p:nvSpPr>
        <p:spPr>
          <a:xfrm>
            <a:off x="6256026" y="1034519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不符合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="" xmlns:a16="http://schemas.microsoft.com/office/drawing/2014/main" id="{EA8CF844-4EAE-4DEF-9E85-91C0DA2258D0}"/>
              </a:ext>
            </a:extLst>
          </p:cNvPr>
          <p:cNvSpPr txBox="1"/>
          <p:nvPr/>
        </p:nvSpPr>
        <p:spPr>
          <a:xfrm>
            <a:off x="7001939" y="1109197"/>
            <a:ext cx="233206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縣府公文退件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承辦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廠商於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平台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通知</a:t>
            </a:r>
          </a:p>
        </p:txBody>
      </p:sp>
      <p:sp>
        <p:nvSpPr>
          <p:cNvPr id="30" name="流程圖: 程序 29">
            <a:extLst>
              <a:ext uri="{FF2B5EF4-FFF2-40B4-BE49-F238E27FC236}">
                <a16:creationId xmlns="" xmlns:a16="http://schemas.microsoft.com/office/drawing/2014/main" id="{28AE678C-770E-4887-9BB6-3D021027599F}"/>
              </a:ext>
            </a:extLst>
          </p:cNvPr>
          <p:cNvSpPr/>
          <p:nvPr/>
        </p:nvSpPr>
        <p:spPr>
          <a:xfrm>
            <a:off x="4700176" y="2257446"/>
            <a:ext cx="1365055" cy="42981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訂期會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勘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="" xmlns:a16="http://schemas.microsoft.com/office/drawing/2014/main" id="{9C71E466-0DE8-49D0-9AE8-2CD4FDAA8BA6}"/>
              </a:ext>
            </a:extLst>
          </p:cNvPr>
          <p:cNvSpPr txBox="1"/>
          <p:nvPr/>
        </p:nvSpPr>
        <p:spPr>
          <a:xfrm>
            <a:off x="4778489" y="3100576"/>
            <a:ext cx="1445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簽會農業處、原民處</a:t>
            </a:r>
          </a:p>
        </p:txBody>
      </p:sp>
      <p:sp>
        <p:nvSpPr>
          <p:cNvPr id="34" name="流程圖: 決策 33">
            <a:extLst>
              <a:ext uri="{FF2B5EF4-FFF2-40B4-BE49-F238E27FC236}">
                <a16:creationId xmlns="" xmlns:a16="http://schemas.microsoft.com/office/drawing/2014/main" id="{C96910FB-0002-46AD-A6AB-BEE9A4648063}"/>
              </a:ext>
            </a:extLst>
          </p:cNvPr>
          <p:cNvSpPr/>
          <p:nvPr/>
        </p:nvSpPr>
        <p:spPr>
          <a:xfrm>
            <a:off x="4417503" y="2942589"/>
            <a:ext cx="1930400" cy="796735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="" xmlns:a16="http://schemas.microsoft.com/office/drawing/2014/main" id="{523BEA35-BF9B-4031-A75B-607F9B2E25BB}"/>
              </a:ext>
            </a:extLst>
          </p:cNvPr>
          <p:cNvSpPr txBox="1"/>
          <p:nvPr/>
        </p:nvSpPr>
        <p:spPr>
          <a:xfrm>
            <a:off x="6313226" y="301065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不符合</a:t>
            </a:r>
          </a:p>
        </p:txBody>
      </p:sp>
      <p:sp>
        <p:nvSpPr>
          <p:cNvPr id="36" name="文字方塊 35">
            <a:extLst>
              <a:ext uri="{FF2B5EF4-FFF2-40B4-BE49-F238E27FC236}">
                <a16:creationId xmlns="" xmlns:a16="http://schemas.microsoft.com/office/drawing/2014/main" id="{6129EC66-89C9-470C-B615-2C9DD20204CC}"/>
              </a:ext>
            </a:extLst>
          </p:cNvPr>
          <p:cNvSpPr txBox="1"/>
          <p:nvPr/>
        </p:nvSpPr>
        <p:spPr>
          <a:xfrm>
            <a:off x="7050835" y="3048568"/>
            <a:ext cx="244169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函文要求補正申請文件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承辦公司於平台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通知</a:t>
            </a:r>
          </a:p>
        </p:txBody>
      </p:sp>
      <p:sp>
        <p:nvSpPr>
          <p:cNvPr id="44" name="流程圖: 程序 43">
            <a:extLst>
              <a:ext uri="{FF2B5EF4-FFF2-40B4-BE49-F238E27FC236}">
                <a16:creationId xmlns="" xmlns:a16="http://schemas.microsoft.com/office/drawing/2014/main" id="{AA48662E-1939-4DFF-AC82-DC26DB99450C}"/>
              </a:ext>
            </a:extLst>
          </p:cNvPr>
          <p:cNvSpPr/>
          <p:nvPr/>
        </p:nvSpPr>
        <p:spPr>
          <a:xfrm>
            <a:off x="4283567" y="4842142"/>
            <a:ext cx="2198273" cy="39765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核發第一階段土地許可函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8" name="文字方塊 47">
            <a:extLst>
              <a:ext uri="{FF2B5EF4-FFF2-40B4-BE49-F238E27FC236}">
                <a16:creationId xmlns="" xmlns:a16="http://schemas.microsoft.com/office/drawing/2014/main" id="{0209FA65-4042-4DF9-B913-BC31362FECCF}"/>
              </a:ext>
            </a:extLst>
          </p:cNvPr>
          <p:cNvSpPr txBox="1"/>
          <p:nvPr/>
        </p:nvSpPr>
        <p:spPr>
          <a:xfrm>
            <a:off x="1963008" y="501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作業階段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9" name="文字方塊 48">
            <a:extLst>
              <a:ext uri="{FF2B5EF4-FFF2-40B4-BE49-F238E27FC236}">
                <a16:creationId xmlns="" xmlns:a16="http://schemas.microsoft.com/office/drawing/2014/main" id="{B3125EFD-8414-4914-B2E7-2E8D85226C12}"/>
              </a:ext>
            </a:extLst>
          </p:cNvPr>
          <p:cNvSpPr txBox="1"/>
          <p:nvPr/>
        </p:nvSpPr>
        <p:spPr>
          <a:xfrm>
            <a:off x="4840012" y="501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作業流程</a:t>
            </a:r>
          </a:p>
        </p:txBody>
      </p:sp>
      <p:sp>
        <p:nvSpPr>
          <p:cNvPr id="50" name="文字方塊 49">
            <a:extLst>
              <a:ext uri="{FF2B5EF4-FFF2-40B4-BE49-F238E27FC236}">
                <a16:creationId xmlns="" xmlns:a16="http://schemas.microsoft.com/office/drawing/2014/main" id="{F88F593B-A418-4447-8A39-C639D0A28612}"/>
              </a:ext>
            </a:extLst>
          </p:cNvPr>
          <p:cNvSpPr txBox="1"/>
          <p:nvPr/>
        </p:nvSpPr>
        <p:spPr>
          <a:xfrm>
            <a:off x="9706141" y="501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作業期限</a:t>
            </a:r>
          </a:p>
        </p:txBody>
      </p:sp>
      <p:sp>
        <p:nvSpPr>
          <p:cNvPr id="51" name="文字方塊 50">
            <a:extLst>
              <a:ext uri="{FF2B5EF4-FFF2-40B4-BE49-F238E27FC236}">
                <a16:creationId xmlns="" xmlns:a16="http://schemas.microsoft.com/office/drawing/2014/main" id="{A2033C8F-106C-41DA-AE42-C1B5EB574792}"/>
              </a:ext>
            </a:extLst>
          </p:cNvPr>
          <p:cNvSpPr txBox="1"/>
          <p:nvPr/>
        </p:nvSpPr>
        <p:spPr>
          <a:xfrm>
            <a:off x="9598035" y="384659"/>
            <a:ext cx="1408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申請書請收發收文</a:t>
            </a:r>
          </a:p>
        </p:txBody>
      </p:sp>
      <p:sp>
        <p:nvSpPr>
          <p:cNvPr id="52" name="文字方塊 51">
            <a:extLst>
              <a:ext uri="{FF2B5EF4-FFF2-40B4-BE49-F238E27FC236}">
                <a16:creationId xmlns="" xmlns:a16="http://schemas.microsoft.com/office/drawing/2014/main" id="{2533EC3E-D1C6-4C3E-BA87-C8B51529FDE0}"/>
              </a:ext>
            </a:extLst>
          </p:cNvPr>
          <p:cNvSpPr txBox="1"/>
          <p:nvPr/>
        </p:nvSpPr>
        <p:spPr>
          <a:xfrm>
            <a:off x="1963008" y="145296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形式審查</a:t>
            </a:r>
          </a:p>
        </p:txBody>
      </p:sp>
      <p:sp>
        <p:nvSpPr>
          <p:cNvPr id="53" name="文字方塊 52">
            <a:extLst>
              <a:ext uri="{FF2B5EF4-FFF2-40B4-BE49-F238E27FC236}">
                <a16:creationId xmlns="" xmlns:a16="http://schemas.microsoft.com/office/drawing/2014/main" id="{6C687591-588C-4149-8864-91E806A18D6D}"/>
              </a:ext>
            </a:extLst>
          </p:cNvPr>
          <p:cNvSpPr txBox="1"/>
          <p:nvPr/>
        </p:nvSpPr>
        <p:spPr>
          <a:xfrm>
            <a:off x="1963008" y="38465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收件</a:t>
            </a:r>
          </a:p>
        </p:txBody>
      </p:sp>
      <p:cxnSp>
        <p:nvCxnSpPr>
          <p:cNvPr id="57" name="接點: 肘形 56">
            <a:extLst>
              <a:ext uri="{FF2B5EF4-FFF2-40B4-BE49-F238E27FC236}">
                <a16:creationId xmlns="" xmlns:a16="http://schemas.microsoft.com/office/drawing/2014/main" id="{ECAC111E-B033-45BC-9B63-BF2B0C30020C}"/>
              </a:ext>
            </a:extLst>
          </p:cNvPr>
          <p:cNvCxnSpPr>
            <a:cxnSpLocks/>
            <a:stCxn id="21" idx="0"/>
            <a:endCxn id="7" idx="3"/>
          </p:cNvCxnSpPr>
          <p:nvPr/>
        </p:nvCxnSpPr>
        <p:spPr>
          <a:xfrm rot="16200000" flipV="1">
            <a:off x="6804764" y="-254011"/>
            <a:ext cx="515289" cy="2211128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字方塊 65">
            <a:extLst>
              <a:ext uri="{FF2B5EF4-FFF2-40B4-BE49-F238E27FC236}">
                <a16:creationId xmlns="" xmlns:a16="http://schemas.microsoft.com/office/drawing/2014/main" id="{67076BD6-6BDC-4F97-8DF8-DE205DBEB330}"/>
              </a:ext>
            </a:extLst>
          </p:cNvPr>
          <p:cNvSpPr txBox="1"/>
          <p:nvPr/>
        </p:nvSpPr>
        <p:spPr>
          <a:xfrm>
            <a:off x="5477342" y="17793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符合</a:t>
            </a:r>
          </a:p>
        </p:txBody>
      </p:sp>
      <p:sp>
        <p:nvSpPr>
          <p:cNvPr id="69" name="文字方塊 68">
            <a:extLst>
              <a:ext uri="{FF2B5EF4-FFF2-40B4-BE49-F238E27FC236}">
                <a16:creationId xmlns="" xmlns:a16="http://schemas.microsoft.com/office/drawing/2014/main" id="{CF16F063-FC25-497D-85F9-A6B5B073083A}"/>
              </a:ext>
            </a:extLst>
          </p:cNvPr>
          <p:cNvSpPr txBox="1"/>
          <p:nvPr/>
        </p:nvSpPr>
        <p:spPr>
          <a:xfrm>
            <a:off x="5441177" y="367146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符合</a:t>
            </a:r>
          </a:p>
        </p:txBody>
      </p:sp>
      <p:sp>
        <p:nvSpPr>
          <p:cNvPr id="71" name="流程圖: 程序 70">
            <a:extLst>
              <a:ext uri="{FF2B5EF4-FFF2-40B4-BE49-F238E27FC236}">
                <a16:creationId xmlns="" xmlns:a16="http://schemas.microsoft.com/office/drawing/2014/main" id="{FCA5A46E-7D03-4094-BD1C-6F273B2993E6}"/>
              </a:ext>
            </a:extLst>
          </p:cNvPr>
          <p:cNvSpPr/>
          <p:nvPr/>
        </p:nvSpPr>
        <p:spPr>
          <a:xfrm>
            <a:off x="3365368" y="3989659"/>
            <a:ext cx="4034671" cy="411509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簽會地政處、工務處、環保局、消防</a:t>
            </a:r>
            <a:r>
              <a:rPr lang="zh-TW" altLang="en-US" sz="1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局</a:t>
            </a:r>
            <a:endParaRPr lang="zh-TW" altLang="en-US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5" name="流程圖: 程序 74">
            <a:extLst>
              <a:ext uri="{FF2B5EF4-FFF2-40B4-BE49-F238E27FC236}">
                <a16:creationId xmlns="" xmlns:a16="http://schemas.microsoft.com/office/drawing/2014/main" id="{9A2BD80B-7B1F-4B98-A24B-49847F80ECBD}"/>
              </a:ext>
            </a:extLst>
          </p:cNvPr>
          <p:cNvSpPr/>
          <p:nvPr/>
        </p:nvSpPr>
        <p:spPr>
          <a:xfrm>
            <a:off x="4709107" y="5498785"/>
            <a:ext cx="1347192" cy="35474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登錄建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檔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7" name="流程圖: 程序 76">
            <a:extLst>
              <a:ext uri="{FF2B5EF4-FFF2-40B4-BE49-F238E27FC236}">
                <a16:creationId xmlns="" xmlns:a16="http://schemas.microsoft.com/office/drawing/2014/main" id="{5E394314-862E-4074-B814-50C0C7B9206C}"/>
              </a:ext>
            </a:extLst>
          </p:cNvPr>
          <p:cNvSpPr/>
          <p:nvPr/>
        </p:nvSpPr>
        <p:spPr>
          <a:xfrm>
            <a:off x="4709107" y="6132639"/>
            <a:ext cx="1347192" cy="35474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歸檔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3" name="文字方塊 82">
            <a:extLst>
              <a:ext uri="{FF2B5EF4-FFF2-40B4-BE49-F238E27FC236}">
                <a16:creationId xmlns="" xmlns:a16="http://schemas.microsoft.com/office/drawing/2014/main" id="{C70E03D7-A1CA-421E-A01D-A74E6092BF37}"/>
              </a:ext>
            </a:extLst>
          </p:cNvPr>
          <p:cNvSpPr txBox="1"/>
          <p:nvPr/>
        </p:nvSpPr>
        <p:spPr>
          <a:xfrm>
            <a:off x="1963008" y="302177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審查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會辦</a:t>
            </a:r>
          </a:p>
        </p:txBody>
      </p:sp>
      <p:sp>
        <p:nvSpPr>
          <p:cNvPr id="84" name="文字方塊 83">
            <a:extLst>
              <a:ext uri="{FF2B5EF4-FFF2-40B4-BE49-F238E27FC236}">
                <a16:creationId xmlns="" xmlns:a16="http://schemas.microsoft.com/office/drawing/2014/main" id="{86BF64BB-0F5E-422E-868D-6FAF99267A19}"/>
              </a:ext>
            </a:extLst>
          </p:cNvPr>
          <p:cNvSpPr txBox="1"/>
          <p:nvPr/>
        </p:nvSpPr>
        <p:spPr>
          <a:xfrm>
            <a:off x="1963008" y="5498785"/>
            <a:ext cx="6566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核發登錄</a:t>
            </a:r>
          </a:p>
        </p:txBody>
      </p:sp>
      <p:sp>
        <p:nvSpPr>
          <p:cNvPr id="86" name="文字方塊 85">
            <a:extLst>
              <a:ext uri="{FF2B5EF4-FFF2-40B4-BE49-F238E27FC236}">
                <a16:creationId xmlns="" xmlns:a16="http://schemas.microsoft.com/office/drawing/2014/main" id="{C3F68F70-83F1-4248-B69A-19E330635E29}"/>
              </a:ext>
            </a:extLst>
          </p:cNvPr>
          <p:cNvSpPr txBox="1"/>
          <p:nvPr/>
        </p:nvSpPr>
        <p:spPr>
          <a:xfrm>
            <a:off x="7135442" y="4871692"/>
            <a:ext cx="182614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遠圖公司平台通知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0" name="文字方塊 89">
            <a:extLst>
              <a:ext uri="{FF2B5EF4-FFF2-40B4-BE49-F238E27FC236}">
                <a16:creationId xmlns="" xmlns:a16="http://schemas.microsoft.com/office/drawing/2014/main" id="{4DE3EBBB-3790-4A87-B5E4-129985AB6290}"/>
              </a:ext>
            </a:extLst>
          </p:cNvPr>
          <p:cNvSpPr txBox="1"/>
          <p:nvPr/>
        </p:nvSpPr>
        <p:spPr>
          <a:xfrm>
            <a:off x="9598035" y="1095811"/>
            <a:ext cx="1408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工作日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完成審查；不符合者以公文退件</a:t>
            </a:r>
          </a:p>
        </p:txBody>
      </p:sp>
      <p:sp>
        <p:nvSpPr>
          <p:cNvPr id="91" name="文字方塊 90">
            <a:extLst>
              <a:ext uri="{FF2B5EF4-FFF2-40B4-BE49-F238E27FC236}">
                <a16:creationId xmlns="" xmlns:a16="http://schemas.microsoft.com/office/drawing/2014/main" id="{A7DE3491-FA2C-4914-A0C8-B12FC19D29E6}"/>
              </a:ext>
            </a:extLst>
          </p:cNvPr>
          <p:cNvSpPr txBox="1"/>
          <p:nvPr/>
        </p:nvSpPr>
        <p:spPr>
          <a:xfrm>
            <a:off x="9598035" y="2138053"/>
            <a:ext cx="14082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形式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審查合格後</a:t>
            </a:r>
            <a:r>
              <a:rPr lang="en-US" altLang="zh-TW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工作日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內完成現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勘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現勘</a:t>
            </a:r>
            <a:r>
              <a:rPr lang="zh-TW" altLang="en-US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合格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者，於</a:t>
            </a:r>
            <a:r>
              <a:rPr lang="en-US" altLang="zh-TW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工作日內簽會各權責</a:t>
            </a:r>
            <a:r>
              <a:rPr lang="zh-TW" altLang="en-US" sz="16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單位</a:t>
            </a:r>
            <a:endParaRPr lang="en-US" altLang="zh-TW" sz="1600" b="1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不符合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者，於</a:t>
            </a:r>
            <a:r>
              <a:rPr lang="en-US" altLang="zh-TW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工作日內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以書面通知</a:t>
            </a:r>
          </a:p>
          <a:p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4" name="文字方塊 93">
            <a:extLst>
              <a:ext uri="{FF2B5EF4-FFF2-40B4-BE49-F238E27FC236}">
                <a16:creationId xmlns="" xmlns:a16="http://schemas.microsoft.com/office/drawing/2014/main" id="{83CF44A8-ADE6-417D-B865-8A4F740179A7}"/>
              </a:ext>
            </a:extLst>
          </p:cNvPr>
          <p:cNvSpPr txBox="1"/>
          <p:nvPr/>
        </p:nvSpPr>
        <p:spPr>
          <a:xfrm>
            <a:off x="9598035" y="4808480"/>
            <a:ext cx="1408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符合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者，於簽會完成後，</a:t>
            </a:r>
            <a:r>
              <a:rPr lang="en-US" altLang="zh-TW" sz="16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1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工作日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內以書面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通知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第一階段許可事宜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9" name="文字方塊 58">
            <a:extLst>
              <a:ext uri="{FF2B5EF4-FFF2-40B4-BE49-F238E27FC236}">
                <a16:creationId xmlns="" xmlns:a16="http://schemas.microsoft.com/office/drawing/2014/main" id="{ACD41C45-0202-4CD3-80C4-E644B12AF80E}"/>
              </a:ext>
            </a:extLst>
          </p:cNvPr>
          <p:cNvSpPr txBox="1"/>
          <p:nvPr/>
        </p:nvSpPr>
        <p:spPr>
          <a:xfrm>
            <a:off x="7435745" y="390551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不符合</a:t>
            </a:r>
          </a:p>
        </p:txBody>
      </p:sp>
      <p:sp>
        <p:nvSpPr>
          <p:cNvPr id="159" name="文字方塊 158">
            <a:extLst>
              <a:ext uri="{FF2B5EF4-FFF2-40B4-BE49-F238E27FC236}">
                <a16:creationId xmlns="" xmlns:a16="http://schemas.microsoft.com/office/drawing/2014/main" id="{3C7692DB-8F07-4808-B5EC-395BC47A8CBA}"/>
              </a:ext>
            </a:extLst>
          </p:cNvPr>
          <p:cNvSpPr txBox="1"/>
          <p:nvPr/>
        </p:nvSpPr>
        <p:spPr>
          <a:xfrm>
            <a:off x="5500965" y="438809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符合</a:t>
            </a:r>
          </a:p>
        </p:txBody>
      </p:sp>
      <p:sp>
        <p:nvSpPr>
          <p:cNvPr id="170" name="矩形 169">
            <a:extLst>
              <a:ext uri="{FF2B5EF4-FFF2-40B4-BE49-F238E27FC236}">
                <a16:creationId xmlns="" xmlns:a16="http://schemas.microsoft.com/office/drawing/2014/main" id="{F2A07C8B-3334-494C-8EC6-F8643660886C}"/>
              </a:ext>
            </a:extLst>
          </p:cNvPr>
          <p:cNvSpPr/>
          <p:nvPr/>
        </p:nvSpPr>
        <p:spPr>
          <a:xfrm>
            <a:off x="451264" y="119666"/>
            <a:ext cx="5225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新竹縣政府露營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場審查流程</a:t>
            </a:r>
          </a:p>
        </p:txBody>
      </p:sp>
      <p:cxnSp>
        <p:nvCxnSpPr>
          <p:cNvPr id="63" name="直線接點 62"/>
          <p:cNvCxnSpPr/>
          <p:nvPr/>
        </p:nvCxnSpPr>
        <p:spPr>
          <a:xfrm>
            <a:off x="1912900" y="362246"/>
            <a:ext cx="9000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/>
          <p:nvPr/>
        </p:nvCxnSpPr>
        <p:spPr>
          <a:xfrm>
            <a:off x="1924775" y="911992"/>
            <a:ext cx="9000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>
            <a:off x="1924775" y="2113502"/>
            <a:ext cx="9000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>
            <a:off x="1924775" y="4691020"/>
            <a:ext cx="9000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肘形接點 8"/>
          <p:cNvCxnSpPr>
            <a:endCxn id="36" idx="2"/>
          </p:cNvCxnSpPr>
          <p:nvPr/>
        </p:nvCxnSpPr>
        <p:spPr>
          <a:xfrm flipV="1">
            <a:off x="7400028" y="3633343"/>
            <a:ext cx="871654" cy="59694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肘形接點 13"/>
          <p:cNvCxnSpPr>
            <a:stCxn id="34" idx="3"/>
            <a:endCxn id="36" idx="1"/>
          </p:cNvCxnSpPr>
          <p:nvPr/>
        </p:nvCxnSpPr>
        <p:spPr>
          <a:xfrm flipV="1">
            <a:off x="6347903" y="3340956"/>
            <a:ext cx="702932" cy="1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>
            <a:stCxn id="11" idx="2"/>
            <a:endCxn id="30" idx="0"/>
          </p:cNvCxnSpPr>
          <p:nvPr/>
        </p:nvCxnSpPr>
        <p:spPr>
          <a:xfrm>
            <a:off x="5382703" y="1827826"/>
            <a:ext cx="1" cy="42962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>
            <a:stCxn id="7" idx="2"/>
            <a:endCxn id="11" idx="0"/>
          </p:cNvCxnSpPr>
          <p:nvPr/>
        </p:nvCxnSpPr>
        <p:spPr>
          <a:xfrm flipH="1">
            <a:off x="5382703" y="758942"/>
            <a:ext cx="1" cy="22744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>
            <a:stCxn id="30" idx="2"/>
            <a:endCxn id="34" idx="0"/>
          </p:cNvCxnSpPr>
          <p:nvPr/>
        </p:nvCxnSpPr>
        <p:spPr>
          <a:xfrm flipH="1">
            <a:off x="5382703" y="2687260"/>
            <a:ext cx="1" cy="25532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單箭頭接點 46"/>
          <p:cNvCxnSpPr>
            <a:stCxn id="34" idx="2"/>
            <a:endCxn id="71" idx="0"/>
          </p:cNvCxnSpPr>
          <p:nvPr/>
        </p:nvCxnSpPr>
        <p:spPr>
          <a:xfrm>
            <a:off x="5382703" y="3739324"/>
            <a:ext cx="1" cy="25033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>
            <a:stCxn id="71" idx="2"/>
          </p:cNvCxnSpPr>
          <p:nvPr/>
        </p:nvCxnSpPr>
        <p:spPr>
          <a:xfrm>
            <a:off x="5382704" y="4401168"/>
            <a:ext cx="10554" cy="4602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單箭頭接點 61"/>
          <p:cNvCxnSpPr>
            <a:stCxn id="44" idx="2"/>
            <a:endCxn id="75" idx="0"/>
          </p:cNvCxnSpPr>
          <p:nvPr/>
        </p:nvCxnSpPr>
        <p:spPr>
          <a:xfrm flipH="1">
            <a:off x="5382703" y="5239797"/>
            <a:ext cx="1" cy="2589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單箭頭接點 73"/>
          <p:cNvCxnSpPr>
            <a:stCxn id="75" idx="2"/>
            <a:endCxn id="77" idx="0"/>
          </p:cNvCxnSpPr>
          <p:nvPr/>
        </p:nvCxnSpPr>
        <p:spPr>
          <a:xfrm>
            <a:off x="5382703" y="5853525"/>
            <a:ext cx="0" cy="27911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>
            <a:stCxn id="44" idx="3"/>
            <a:endCxn id="86" idx="1"/>
          </p:cNvCxnSpPr>
          <p:nvPr/>
        </p:nvCxnSpPr>
        <p:spPr>
          <a:xfrm flipV="1">
            <a:off x="6481840" y="5040969"/>
            <a:ext cx="653602" cy="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095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177</Words>
  <Application>Microsoft Office PowerPoint</Application>
  <PresentationFormat>自訂</PresentationFormat>
  <Paragraphs>34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蔡宜芳</cp:lastModifiedBy>
  <cp:revision>27</cp:revision>
  <cp:lastPrinted>2024-07-09T07:44:20Z</cp:lastPrinted>
  <dcterms:created xsi:type="dcterms:W3CDTF">2024-05-10T04:18:39Z</dcterms:created>
  <dcterms:modified xsi:type="dcterms:W3CDTF">2024-07-09T08:13:37Z</dcterms:modified>
</cp:coreProperties>
</file>