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9" r:id="rId3"/>
    <p:sldId id="258" r:id="rId4"/>
    <p:sldId id="260" r:id="rId5"/>
    <p:sldId id="272" r:id="rId6"/>
    <p:sldId id="261" r:id="rId7"/>
    <p:sldId id="267" r:id="rId8"/>
    <p:sldId id="268" r:id="rId9"/>
    <p:sldId id="269" r:id="rId10"/>
    <p:sldId id="262" r:id="rId11"/>
    <p:sldId id="263" r:id="rId12"/>
    <p:sldId id="273" r:id="rId13"/>
    <p:sldId id="264" r:id="rId1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投影片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7571BC1-3E64-4B33-9047-B4BB717E37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BA9FAA-854D-4FD6-BA3E-6A0B1D3C3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4725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571BC1-3E64-4B33-9047-B4BB717E37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9FAA-854D-4FD6-BA3E-6A0B1D3C3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8941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71BC1-3E64-4B33-9047-B4BB717E37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A9FAA-854D-4FD6-BA3E-6A0B1D3C3A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223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fld id="{C7571BC1-3E64-4B33-9047-B4BB717E3731}" type="datetimeFigureOut">
              <a:rPr lang="zh-TW" altLang="en-US" smtClean="0"/>
              <a:t>2022/2/11</a:t>
            </a:fld>
            <a:endParaRPr lang="zh-TW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endParaRPr lang="zh-TW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34BA9FAA-854D-4FD6-BA3E-6A0B1D3C3A0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law.moj.gov.tw/LawClass/LawAll.aspx?pcode=Y000004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580112" y="5715000"/>
            <a:ext cx="3563888" cy="381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0066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zh-TW" altLang="en-US" sz="2000" dirty="0" smtClean="0">
                <a:solidFill>
                  <a:srgbClr val="006699"/>
                </a:solidFill>
                <a:latin typeface="華康黑體 Std W7" pitchFamily="34" charset="-120"/>
                <a:ea typeface="華康黑體 Std W7" pitchFamily="34" charset="-120"/>
              </a:rPr>
              <a:t>報告人 </a:t>
            </a:r>
            <a:r>
              <a:rPr lang="en-US" altLang="zh-TW" sz="2000" dirty="0" smtClean="0">
                <a:solidFill>
                  <a:srgbClr val="006699"/>
                </a:solidFill>
                <a:latin typeface="華康黑體 Std W7" pitchFamily="34" charset="-120"/>
                <a:ea typeface="華康黑體 Std W7" pitchFamily="34" charset="-120"/>
              </a:rPr>
              <a:t>| </a:t>
            </a:r>
            <a:r>
              <a:rPr lang="zh-TW" altLang="en-US" sz="2000" dirty="0" smtClean="0">
                <a:solidFill>
                  <a:srgbClr val="006699"/>
                </a:solidFill>
                <a:latin typeface="華康黑體 Std W7" pitchFamily="34" charset="-120"/>
                <a:ea typeface="華康黑體 Std W7" pitchFamily="34" charset="-120"/>
              </a:rPr>
              <a:t>新竹縣</a:t>
            </a:r>
            <a:r>
              <a:rPr lang="zh-TW" altLang="en-US" sz="2000" dirty="0" smtClean="0">
                <a:solidFill>
                  <a:srgbClr val="006699"/>
                </a:solidFill>
                <a:latin typeface="華康黑體 Std W7" pitchFamily="34" charset="-120"/>
                <a:ea typeface="華康黑體 Std W7" pitchFamily="34" charset="-120"/>
              </a:rPr>
              <a:t>政府社會處</a:t>
            </a:r>
            <a:endParaRPr lang="zh-TW" altLang="en-US" sz="2000" dirty="0" smtClean="0">
              <a:solidFill>
                <a:srgbClr val="006699"/>
              </a:solidFill>
              <a:latin typeface="華康黑體 Std W7" pitchFamily="34" charset="-120"/>
              <a:ea typeface="華康黑體 Std W7" pitchFamily="34" charset="-12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323528" y="4221088"/>
            <a:ext cx="8820472" cy="1440160"/>
          </a:xfrm>
          <a:prstGeom prst="rect">
            <a:avLst/>
          </a:prstGeom>
          <a:solidFill>
            <a:srgbClr val="66CCFF"/>
          </a:solidFill>
          <a:ln w="9525">
            <a:miter lim="800000"/>
            <a:headEnd/>
            <a:tailEnd/>
          </a:ln>
          <a:effectLst/>
          <a:scene3d>
            <a:camera prst="legacyPerspectiveBottom"/>
            <a:lightRig rig="legacyFlat3" dir="t"/>
          </a:scene3d>
          <a:sp3d extrusionH="887400" prstMaterial="legacyMatte">
            <a:bevelT w="13500" h="13500" prst="angle"/>
            <a:bevelB w="13500" h="13500" prst="angle"/>
            <a:extrusionClr>
              <a:srgbClr val="66CC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3D7A99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zh-TW" altLang="en-US" sz="2400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4267200"/>
            <a:ext cx="7927032" cy="114300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FFCC99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dist">
              <a:defRPr/>
            </a:pPr>
            <a:r>
              <a:rPr lang="en-US" altLang="zh-TW" b="1" dirty="0" err="1">
                <a:solidFill>
                  <a:schemeClr val="accent4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消除對婦女一切形式歧視公</a:t>
            </a:r>
            <a:r>
              <a:rPr lang="en-US" altLang="zh-TW" b="1" dirty="0" err="1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約</a:t>
            </a:r>
            <a:r>
              <a:rPr lang="zh-TW" altLang="zh-TW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b="1" dirty="0">
                <a:solidFill>
                  <a:schemeClr val="accent4">
                    <a:lumMod val="85000"/>
                    <a:lumOff val="1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）介紹</a:t>
            </a:r>
            <a:endParaRPr lang="zh-TW" altLang="en-US" b="1" dirty="0">
              <a:solidFill>
                <a:schemeClr val="accent4">
                  <a:lumMod val="85000"/>
                  <a:lumOff val="1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0" y="5943600"/>
            <a:ext cx="6172200" cy="0"/>
          </a:xfrm>
          <a:prstGeom prst="line">
            <a:avLst/>
          </a:prstGeom>
          <a:noFill/>
          <a:ln w="9525" cap="rnd">
            <a:solidFill>
              <a:srgbClr val="006699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13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275531"/>
            <a:ext cx="7772400" cy="1143000"/>
          </a:xfrm>
        </p:spPr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國內推動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圓角矩形 5"/>
          <p:cNvSpPr/>
          <p:nvPr/>
        </p:nvSpPr>
        <p:spPr>
          <a:xfrm>
            <a:off x="3161040" y="1412776"/>
            <a:ext cx="4937658" cy="136815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立法院通過我國簽署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858478" y="1628800"/>
            <a:ext cx="2304256" cy="9361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2007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9" name="橢圓 8"/>
          <p:cNvSpPr/>
          <p:nvPr/>
        </p:nvSpPr>
        <p:spPr>
          <a:xfrm>
            <a:off x="858478" y="4674827"/>
            <a:ext cx="2304256" cy="93610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橢圓 9"/>
          <p:cNvSpPr/>
          <p:nvPr/>
        </p:nvSpPr>
        <p:spPr>
          <a:xfrm>
            <a:off x="858478" y="3068960"/>
            <a:ext cx="2304256" cy="936104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2007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圓角矩形 10"/>
          <p:cNvSpPr/>
          <p:nvPr/>
        </p:nvSpPr>
        <p:spPr>
          <a:xfrm>
            <a:off x="3162734" y="2972219"/>
            <a:ext cx="4937658" cy="1368152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總統頒布簽署加入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書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友邦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向聯合國秘書長送存加入書，未完成存放程序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3162734" y="4458802"/>
            <a:ext cx="4935964" cy="156248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立法院通過</a:t>
            </a:r>
            <a:r>
              <a:rPr lang="zh-TW" altLang="en-US" sz="24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消除對婦女一切形式歧視公約施行法</a:t>
            </a:r>
            <a:endParaRPr lang="en-US" altLang="zh-TW" sz="24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總統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日公布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，自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日起施行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557346" y="6309320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摘錄至行政院性別平等處簡報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88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施行法重要條文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682530"/>
              </p:ext>
            </p:extLst>
          </p:nvPr>
        </p:nvGraphicFramePr>
        <p:xfrm>
          <a:off x="611560" y="1268760"/>
          <a:ext cx="7772401" cy="4089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6764289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條文</a:t>
                      </a:r>
                      <a:endParaRPr lang="zh-TW" altLang="en-US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第一條</a:t>
                      </a:r>
                      <a:endParaRPr lang="zh-TW" altLang="en-US" sz="20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為實施聯合國一九七九年消除對婦女一切形式歧視公約（</a:t>
                      </a:r>
                      <a:r>
                        <a:rPr lang="en-US" altLang="zh-TW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Convention on the Elimination of All Forms of Discrimination Against Women</a:t>
                      </a:r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）（以下簡稱公約），以消除對婦女一切形式歧視，健全婦女發展，落實保障性別人權及促進性別平等，特制定本法。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第二條</a:t>
                      </a:r>
                      <a:endParaRPr lang="zh-TW" altLang="en-US" sz="20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公約所揭示保障性別人權及促進性別平等之規定，具有國內法律之效力。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第三條</a:t>
                      </a:r>
                      <a:endParaRPr lang="zh-TW" altLang="en-US" sz="20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適用公約規定之法規及行政措施，應參照公約意旨及聯合國消除對婦女歧視委員會對公約之解釋。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>
                          <a:solidFill>
                            <a:schemeClr val="accent4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第四條</a:t>
                      </a:r>
                      <a:endParaRPr lang="zh-TW" altLang="en-US" sz="2000" dirty="0">
                        <a:solidFill>
                          <a:schemeClr val="accent4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各級政府機關行使職權，應符合公約有關性別人權保障之規定，消除性別歧視，並積極促進性別平等之實現。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54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施行法重要條文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98307"/>
              </p:ext>
            </p:extLst>
          </p:nvPr>
        </p:nvGraphicFramePr>
        <p:xfrm>
          <a:off x="323528" y="332656"/>
          <a:ext cx="8229601" cy="500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7005465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條文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內容</a:t>
                      </a:r>
                      <a:endParaRPr lang="zh-TW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第五條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各級政府機關應確實依現行法規規定之業務職掌，負責籌劃、推動及執行公約規定事項，並實施考核；其涉及不同機關業務職掌者，相互間應協調連繫辦理。</a:t>
                      </a:r>
                    </a:p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政府應與各國政府、國內外非政府組織及人權機構共同合作，以保護及促進公約所保障各項性別人權之實現。</a:t>
                      </a:r>
                    </a:p>
                    <a:p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第六條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政府應依公約規定，建立消除對婦女一切形式歧視報告制度，每四年提出國家報告，並邀請相關專家學者及民間團體代表審閱，政府應依審閱意見檢討、研擬後續施政。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第七條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各級政府機關執行公約保障各項性別人權規定所需之經費，應依財政狀況，優先編列，逐步實施。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第八條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b="0" i="0" kern="1200" dirty="0" smtClean="0">
                          <a:solidFill>
                            <a:schemeClr val="dk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各級政府機關應依公約規定之內容，檢討所主管之法規及行政措施，有不符公約規定者，應於本法施行後三年內，完成法規之制（訂）定、修正或廢止及行政措施之改進。</a:t>
                      </a:r>
                      <a:endParaRPr lang="zh-TW" altLang="en-US" sz="20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53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8" name="書卷 (水平) 7"/>
          <p:cNvSpPr/>
          <p:nvPr/>
        </p:nvSpPr>
        <p:spPr>
          <a:xfrm>
            <a:off x="611560" y="2276872"/>
            <a:ext cx="7920880" cy="288032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115616" y="3068960"/>
            <a:ext cx="710963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5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性別平等，從你我做起</a:t>
            </a:r>
          </a:p>
        </p:txBody>
      </p:sp>
    </p:spTree>
    <p:extLst>
      <p:ext uri="{BB962C8B-B14F-4D97-AF65-F5344CB8AC3E}">
        <p14:creationId xmlns:p14="http://schemas.microsoft.com/office/powerpoint/2010/main" val="360969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大綱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聯合國人權體制中的</a:t>
            </a:r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公約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什麼是</a:t>
            </a:r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架構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的核心</a:t>
            </a:r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概念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歧視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實質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平等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國家義務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國內推動</a:t>
            </a:r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過程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施行法重要</a:t>
            </a:r>
            <a:r>
              <a:rPr lang="zh-TW" altLang="zh-TW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條文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結語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046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聯合國人權體制中的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公約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現行國際人權體制以九大「核心國際人權文書」為中心</a:t>
            </a: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消除一切形式種族歧視國際公約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(1965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經濟、社會和文化權利國際公約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(1966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公民權利和政治權利國際公約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(1966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消除對婦女一切形式歧視公約（</a:t>
            </a:r>
            <a:r>
              <a:rPr lang="en-US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en-US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(1979</a:t>
            </a:r>
            <a:r>
              <a:rPr lang="zh-TW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4000" b="1" u="sng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4000" u="sng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禁止酷刑和其他殘忍、不人道或有辱人格的待遇或處罰公約 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(1984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兒童權利公約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(1989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保護所有移徙工人及其家庭成員權利國際公約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(1990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保護所有人免遭強迫失蹤國際公約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(2006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殘疾人權利公約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 (2006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en-US" altLang="zh-TW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摘錄至行政院性別平等處簡報</a:t>
            </a:r>
            <a:r>
              <a:rPr lang="en-US" altLang="zh-TW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3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34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0613"/>
            <a:ext cx="7772400" cy="1143000"/>
          </a:xfrm>
        </p:spPr>
        <p:txBody>
          <a:bodyPr>
            <a:normAutofit/>
          </a:bodyPr>
          <a:lstStyle/>
          <a:p>
            <a:r>
              <a:rPr lang="zh-TW" altLang="zh-TW" b="1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什麼是</a:t>
            </a:r>
            <a:r>
              <a:rPr lang="en-US" altLang="zh-TW" b="1" i="1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endParaRPr lang="zh-TW" altLang="en-US" b="1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4997152"/>
          </a:xfrm>
        </p:spPr>
        <p:txBody>
          <a:bodyPr>
            <a:normAutofit fontScale="92500"/>
          </a:bodyPr>
          <a:lstStyle/>
          <a:p>
            <a:r>
              <a:rPr lang="zh-TW" altLang="zh-TW" b="1" dirty="0" smtClean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zh-TW" b="1" dirty="0">
                <a:solidFill>
                  <a:schemeClr val="tx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消除對婦女一切形式歧視公約」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The 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onvention on the 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E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limination of All Forms of 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D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iscrimination </a:t>
            </a:r>
            <a:r>
              <a:rPr lang="en-US" altLang="zh-TW" sz="26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</a:t>
            </a:r>
            <a:r>
              <a:rPr lang="en-US" altLang="zh-TW" sz="2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gainst </a:t>
            </a:r>
            <a:r>
              <a:rPr lang="en-US" altLang="zh-TW" sz="26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W</a:t>
            </a:r>
            <a:r>
              <a:rPr lang="en-US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omen</a:t>
            </a:r>
            <a:r>
              <a:rPr lang="zh-TW" altLang="zh-TW" sz="26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的簡稱，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1979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年經聯合國大會決議通過，並於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1981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年正式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生效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明文規範締約國</a:t>
            </a:r>
            <a:r>
              <a:rPr lang="zh-TW" altLang="zh-TW" b="1" u="sng" dirty="0">
                <a:solidFill>
                  <a:schemeClr val="accent5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應採取立法及一切適當措施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b="1" u="sng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消除對婦女的歧視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，確保婦女在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教育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就業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保健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家庭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政治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法律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社會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經濟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等各方面</a:t>
            </a:r>
            <a:r>
              <a:rPr lang="zh-TW" altLang="zh-TW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享有平等權利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確保</a:t>
            </a:r>
            <a:r>
              <a:rPr lang="zh-TW" altLang="zh-TW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實質之性別平等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此一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公約有「婦女人權法典」之稱。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4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-180528" y="-99392"/>
            <a:ext cx="4824536" cy="1143000"/>
          </a:xfrm>
        </p:spPr>
        <p:txBody>
          <a:bodyPr>
            <a:normAutofit/>
          </a:bodyPr>
          <a:lstStyle/>
          <a:p>
            <a:r>
              <a:rPr lang="en-US" altLang="zh-TW" sz="49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架構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0" name="圓角矩形 9"/>
          <p:cNvSpPr/>
          <p:nvPr/>
        </p:nvSpPr>
        <p:spPr>
          <a:xfrm>
            <a:off x="418153" y="4509120"/>
            <a:ext cx="1008112" cy="216024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般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議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421680" y="980728"/>
            <a:ext cx="1008112" cy="338437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1661306" y="1014968"/>
            <a:ext cx="6871134" cy="108012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1-5</a:t>
            </a:r>
            <a:r>
              <a:rPr lang="zh-TW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總論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歧視之定義與國家應負之責任。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1681276" y="2132856"/>
            <a:ext cx="6851164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6-16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闡述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女性在各個領域應享之權利，包括參政、國際參與、國籍、教育、就業、健康、經濟、社會福利、農村婦女、法律及婚姻。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1661306" y="3284984"/>
            <a:ext cx="6871134" cy="10801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17-30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條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明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訂國家報告提交、審查過程及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委員會組成與功能。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1661306" y="4725144"/>
            <a:ext cx="6851164" cy="144016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包括對特定條文的解釋及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委員審查締約國報告時觀察到的問題，可擴大公約範圍，使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內涵與時俱進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已頒訂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38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一般性建議。</a:t>
            </a:r>
            <a:endParaRPr lang="zh-TW" altLang="en-US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09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560586"/>
            <a:ext cx="4824536" cy="1143000"/>
          </a:xfrm>
        </p:spPr>
        <p:txBody>
          <a:bodyPr>
            <a:normAutofit/>
          </a:bodyPr>
          <a:lstStyle/>
          <a:p>
            <a:r>
              <a:rPr lang="en-US" altLang="zh-TW" sz="4900" b="1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CEDAW</a:t>
            </a:r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的核心</a:t>
            </a:r>
            <a:r>
              <a:rPr lang="zh-TW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概念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107504" y="1624930"/>
            <a:ext cx="3024336" cy="97998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禁止歧視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131840" y="1624931"/>
            <a:ext cx="3024336" cy="1011981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實質平等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圓角矩形 7"/>
          <p:cNvSpPr/>
          <p:nvPr/>
        </p:nvSpPr>
        <p:spPr>
          <a:xfrm>
            <a:off x="6119664" y="1638049"/>
            <a:ext cx="3024336" cy="1011982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國家義務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流程圖: 替代處理程序 3"/>
          <p:cNvSpPr/>
          <p:nvPr/>
        </p:nvSpPr>
        <p:spPr>
          <a:xfrm>
            <a:off x="233264" y="2650031"/>
            <a:ext cx="2880320" cy="309634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直接歧視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間接歧視</a:t>
            </a:r>
          </a:p>
        </p:txBody>
      </p:sp>
      <p:sp>
        <p:nvSpPr>
          <p:cNvPr id="11" name="流程圖: 替代處理程序 10"/>
          <p:cNvSpPr/>
          <p:nvPr/>
        </p:nvSpPr>
        <p:spPr>
          <a:xfrm>
            <a:off x="3149550" y="2689483"/>
            <a:ext cx="2880320" cy="309634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機會平等</a:t>
            </a: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結果平等</a:t>
            </a:r>
          </a:p>
        </p:txBody>
      </p:sp>
      <p:sp>
        <p:nvSpPr>
          <p:cNvPr id="12" name="流程圖: 替代處理程序 11"/>
          <p:cNvSpPr/>
          <p:nvPr/>
        </p:nvSpPr>
        <p:spPr>
          <a:xfrm>
            <a:off x="6024760" y="2721456"/>
            <a:ext cx="2880320" cy="3096343"/>
          </a:xfrm>
          <a:prstGeom prst="flowChartAlternateProcess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尊重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義務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保護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義務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實現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義務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促進義務</a:t>
            </a:r>
            <a:endParaRPr lang="en-US" altLang="zh-TW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altLang="zh-TW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0806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9208" y="3261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禁止歧視</a:t>
            </a:r>
            <a:endParaRPr lang="zh-TW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圓角矩形 5"/>
          <p:cNvSpPr/>
          <p:nvPr/>
        </p:nvSpPr>
        <p:spPr>
          <a:xfrm>
            <a:off x="385267" y="1196578"/>
            <a:ext cx="3024336" cy="359712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包括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明顯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(explicitly)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以性或性別差異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為由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(based on grounds of sex and gender differences)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所實施的差別待遇</a:t>
            </a:r>
            <a:r>
              <a:rPr lang="en-US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(different treatment)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20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圓角矩形 6"/>
          <p:cNvSpPr/>
          <p:nvPr/>
        </p:nvSpPr>
        <p:spPr>
          <a:xfrm>
            <a:off x="4860032" y="1181745"/>
            <a:ext cx="3024336" cy="3589684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一項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法律、政策、方案或措施表面上對男性和女性無任何歧視，但在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實際上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產生歧視婦女的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效果。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這是因為看似</a:t>
            </a:r>
            <a:r>
              <a:rPr lang="zh-TW" altLang="zh-TW" sz="20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中性的</a:t>
            </a:r>
            <a:r>
              <a:rPr lang="zh-TW" altLang="zh-TW" sz="20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措施沒有考慮男女間既存的不平等狀況。</a:t>
            </a:r>
          </a:p>
        </p:txBody>
      </p:sp>
      <p:sp>
        <p:nvSpPr>
          <p:cNvPr id="9" name="橢圓 8"/>
          <p:cNvSpPr/>
          <p:nvPr/>
        </p:nvSpPr>
        <p:spPr>
          <a:xfrm>
            <a:off x="858453" y="4289648"/>
            <a:ext cx="2049388" cy="100811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例如，招募員工時不能限制性別</a:t>
            </a:r>
            <a:r>
              <a:rPr lang="zh-TW" altLang="en-US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3419872" y="4149080"/>
            <a:ext cx="5832648" cy="270892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性別工作平等法規定雇主不得因員工懷孕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生育而</a:t>
            </a: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影響考績。但實務上，許多雇主的績效考核規章，雖然無歧視懷孕生育條款，亦即無直接歧視；惟績效考核下來，往往懷孕生育的員工，考績落後於一般員工之下。究其原因是績效考核辦法所訂的考核標準，表面看起來是中立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的，但用</a:t>
            </a:r>
            <a:r>
              <a:rPr lang="zh-TW" altLang="en-US" sz="1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在評定一般員工及懷孕生育員工時，立刻就出現不同的</a:t>
            </a:r>
            <a:r>
              <a:rPr lang="zh-TW" altLang="en-US" sz="16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結果。</a:t>
            </a:r>
            <a:endParaRPr lang="zh-TW" altLang="en-US" sz="1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0" y="52977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引用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至文章直接歧視與間接歧視   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伍維婷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中研院政治所博士後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研究員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395536" y="947465"/>
            <a:ext cx="3024336" cy="78660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直接歧視</a:t>
            </a:r>
            <a:endParaRPr lang="en-US" altLang="zh-TW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4860032" y="947465"/>
            <a:ext cx="3024336" cy="786606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間接歧視</a:t>
            </a:r>
            <a:endParaRPr lang="en-US" altLang="zh-TW" sz="28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5466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實質平等</a:t>
            </a:r>
          </a:p>
        </p:txBody>
      </p:sp>
      <p:sp>
        <p:nvSpPr>
          <p:cNvPr id="3" name="書卷 (垂直) 2"/>
          <p:cNvSpPr/>
          <p:nvPr/>
        </p:nvSpPr>
        <p:spPr>
          <a:xfrm>
            <a:off x="6588224" y="1600201"/>
            <a:ext cx="2411760" cy="4608512"/>
          </a:xfrm>
          <a:prstGeom prst="verticalScroll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b="1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endParaRPr lang="en-US" altLang="zh-TW" sz="4800" b="1" dirty="0" smtClean="0">
              <a:solidFill>
                <a:schemeClr val="bg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en-US" altLang="zh-TW" sz="4800" b="1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+</a:t>
            </a:r>
          </a:p>
          <a:p>
            <a:pPr algn="ctr"/>
            <a:r>
              <a:rPr lang="zh-TW" altLang="en-US" sz="4800" b="1" dirty="0" smtClean="0">
                <a:solidFill>
                  <a:schemeClr val="bg2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結果</a:t>
            </a:r>
            <a:endParaRPr lang="zh-TW" altLang="en-US" sz="4800" b="1" dirty="0">
              <a:solidFill>
                <a:schemeClr val="bg2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57200" y="1600201"/>
            <a:ext cx="5482952" cy="6766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提供與取得機會的平等</a:t>
            </a:r>
            <a:endParaRPr lang="zh-TW" alt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9527" y="3436405"/>
            <a:ext cx="6444208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以質與量來評估實際影響</a:t>
            </a:r>
            <a:r>
              <a:rPr lang="en-US" altLang="zh-TW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結果的平等</a:t>
            </a:r>
            <a:endParaRPr lang="zh-TW" alt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內容版面配置區 2"/>
          <p:cNvSpPr txBox="1">
            <a:spLocks/>
          </p:cNvSpPr>
          <p:nvPr/>
        </p:nvSpPr>
        <p:spPr>
          <a:xfrm>
            <a:off x="548739" y="2289164"/>
            <a:ext cx="5904995" cy="676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提供平等的條件、資源與機會，讓男女在有尊嚴、權力情況下，自由發展其潛能。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8" name="內容版面配置區 2"/>
          <p:cNvSpPr txBox="1">
            <a:spLocks/>
          </p:cNvSpPr>
          <p:nvPr/>
        </p:nvSpPr>
        <p:spPr>
          <a:xfrm>
            <a:off x="440728" y="4113076"/>
            <a:ext cx="5698976" cy="1260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透過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性別統計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及</a:t>
            </a:r>
            <a:r>
              <a:rPr lang="zh-TW" altLang="en-US" sz="2400" b="1" dirty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實際改變了女性不利處境之結果案例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來呈現</a:t>
            </a:r>
            <a:r>
              <a:rPr lang="zh-TW" altLang="en-US" sz="36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事實上</a:t>
            </a:r>
            <a:r>
              <a:rPr lang="zh-TW" altLang="en-US" sz="2400" u="sng" dirty="0">
                <a:latin typeface="標楷體" panose="03000509000000000000" pitchFamily="65" charset="-120"/>
                <a:ea typeface="標楷體" panose="03000509000000000000" pitchFamily="65" charset="-120"/>
              </a:rPr>
              <a:t>的性別平等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  <p:sp>
        <p:nvSpPr>
          <p:cNvPr id="13" name="內容版面配置區 2"/>
          <p:cNvSpPr txBox="1">
            <a:spLocks/>
          </p:cNvSpPr>
          <p:nvPr/>
        </p:nvSpPr>
        <p:spPr>
          <a:xfrm>
            <a:off x="4165950" y="6254910"/>
            <a:ext cx="2287784" cy="689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zh-TW" altLang="en-US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088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772400" cy="1143000"/>
          </a:xfrm>
        </p:spPr>
        <p:txBody>
          <a:bodyPr/>
          <a:lstStyle/>
          <a:p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三核心概念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國家義務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圓角矩形 4"/>
          <p:cNvSpPr/>
          <p:nvPr/>
        </p:nvSpPr>
        <p:spPr>
          <a:xfrm>
            <a:off x="323528" y="1340768"/>
            <a:ext cx="2160240" cy="786606"/>
          </a:xfrm>
          <a:prstGeom prst="roundRect">
            <a:avLst/>
          </a:prstGeom>
          <a:solidFill>
            <a:schemeClr val="accent4">
              <a:lumMod val="50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尊重義務</a:t>
            </a:r>
            <a:endParaRPr lang="en-US" altLang="zh-TW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2483768" y="1340768"/>
            <a:ext cx="2160240" cy="786606"/>
          </a:xfrm>
          <a:prstGeom prst="roundRect">
            <a:avLst/>
          </a:prstGeom>
          <a:solidFill>
            <a:srgbClr val="000066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保護義務</a:t>
            </a:r>
            <a:endParaRPr lang="en-US" altLang="zh-TW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4653186" y="1340768"/>
            <a:ext cx="2160240" cy="786606"/>
          </a:xfrm>
          <a:prstGeom prst="roundRect">
            <a:avLst/>
          </a:prstGeom>
          <a:solidFill>
            <a:srgbClr val="0070C0"/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實現義務</a:t>
            </a:r>
            <a:endParaRPr lang="en-US" altLang="zh-TW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4" name="圓角矩形 13"/>
          <p:cNvSpPr/>
          <p:nvPr/>
        </p:nvSpPr>
        <p:spPr>
          <a:xfrm>
            <a:off x="6813426" y="1340768"/>
            <a:ext cx="2160240" cy="786606"/>
          </a:xfrm>
          <a:prstGeom prst="roundRect">
            <a:avLst/>
          </a:prstGeom>
          <a:solidFill>
            <a:schemeClr val="accent5">
              <a:lumMod val="7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促進義務</a:t>
            </a:r>
            <a:endParaRPr lang="en-US" altLang="zh-TW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5" name="圓角矩形 14"/>
          <p:cNvSpPr/>
          <p:nvPr/>
        </p:nvSpPr>
        <p:spPr>
          <a:xfrm>
            <a:off x="302469" y="2127374"/>
            <a:ext cx="2160240" cy="396592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6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法規或政策必須沒有直接或間接歧視</a:t>
            </a:r>
            <a:endParaRPr lang="en-US" altLang="zh-TW" sz="26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6" name="圓角矩形 15"/>
          <p:cNvSpPr/>
          <p:nvPr/>
        </p:nvSpPr>
        <p:spPr>
          <a:xfrm>
            <a:off x="2518693" y="2127374"/>
            <a:ext cx="2160240" cy="3965922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法律要防止違法行為、提供救濟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圓角矩形 16"/>
          <p:cNvSpPr/>
          <p:nvPr/>
        </p:nvSpPr>
        <p:spPr>
          <a:xfrm>
            <a:off x="4644008" y="2127374"/>
            <a:ext cx="2160240" cy="396592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創造有利環境，以積極的政策和有效之方案實現婦女權利，改善婦女的狀況。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8" name="圓角矩形 17"/>
          <p:cNvSpPr/>
          <p:nvPr/>
        </p:nvSpPr>
        <p:spPr>
          <a:xfrm>
            <a:off x="6813426" y="2147962"/>
            <a:ext cx="2160240" cy="3965922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宣導和提倡</a:t>
            </a:r>
            <a:r>
              <a:rPr lang="en-US" altLang="zh-TW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CEDAW</a:t>
            </a: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之原則</a:t>
            </a:r>
            <a:endParaRPr lang="en-US" altLang="zh-TW" sz="2400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57346" y="6309320"/>
            <a:ext cx="34163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摘錄至行政院性別平等處簡報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22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簡報範本_縣徽 (3)">
  <a:themeElements>
    <a:clrScheme name="預設簡報設計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簡報範本_縣徽 (3)</Template>
  <TotalTime>224</TotalTime>
  <Words>1229</Words>
  <Application>Microsoft Office PowerPoint</Application>
  <PresentationFormat>如螢幕大小 (4:3)</PresentationFormat>
  <Paragraphs>127</Paragraphs>
  <Slides>13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簡報範本_縣徽 (3)</vt:lpstr>
      <vt:lpstr>消除對婦女一切形式歧視公約（CEDAW）介紹</vt:lpstr>
      <vt:lpstr>大綱</vt:lpstr>
      <vt:lpstr>聯合國人權體制中的公約</vt:lpstr>
      <vt:lpstr>什麼是CEDAW</vt:lpstr>
      <vt:lpstr>CEDAW的架構</vt:lpstr>
      <vt:lpstr>CEDAW的核心概念</vt:lpstr>
      <vt:lpstr>CEDAW三核心概念-禁止歧視</vt:lpstr>
      <vt:lpstr>CEDAW三核心概念-實質平等</vt:lpstr>
      <vt:lpstr>CEDAW三核心概念-國家義務</vt:lpstr>
      <vt:lpstr>國內推動CEDAW過程</vt:lpstr>
      <vt:lpstr>CEDAW施行法重要條文 </vt:lpstr>
      <vt:lpstr>CEDAW施行法重要條文 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消除對婦女一切形式歧視公約（CEDAW）介紹 </dc:title>
  <dc:creator>賴慈堉</dc:creator>
  <cp:lastModifiedBy>賴慈堉</cp:lastModifiedBy>
  <cp:revision>77</cp:revision>
  <dcterms:created xsi:type="dcterms:W3CDTF">2022-02-10T03:36:18Z</dcterms:created>
  <dcterms:modified xsi:type="dcterms:W3CDTF">2022-02-11T07:42:23Z</dcterms:modified>
</cp:coreProperties>
</file>