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256" r:id="rId2"/>
    <p:sldId id="257" r:id="rId3"/>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7FF"/>
    <a:srgbClr val="DFD5FF"/>
    <a:srgbClr val="D3C5FF"/>
    <a:srgbClr val="8B68FF"/>
    <a:srgbClr val="FFC9C9"/>
    <a:srgbClr val="FF5050"/>
    <a:srgbClr val="742FFF"/>
    <a:srgbClr val="FF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130" y="-108"/>
      </p:cViewPr>
      <p:guideLst>
        <p:guide orient="horz" pos="2160"/>
        <p:guide orient="horz" pos="2880"/>
        <p:guide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819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1981200" y="739775"/>
            <a:ext cx="2773363"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819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E6BA788D-56D1-44E6-86D6-C3AB0C15143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S PMincho"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a:ln/>
        </p:spPr>
      </p:sp>
      <p:sp>
        <p:nvSpPr>
          <p:cNvPr id="15362" name="ノート プレースホルダー 2"/>
          <p:cNvSpPr>
            <a:spLocks noGrp="1"/>
          </p:cNvSpPr>
          <p:nvPr>
            <p:ph type="body" idx="1"/>
          </p:nvPr>
        </p:nvSpPr>
        <p:spPr>
          <a:noFill/>
          <a:ln/>
        </p:spPr>
        <p:txBody>
          <a:bodyPr/>
          <a:lstStyle/>
          <a:p>
            <a:pPr eaLnBrk="1" hangingPunct="1"/>
            <a:endParaRPr lang="ja-JP" altLang="en-US" smtClean="0"/>
          </a:p>
        </p:txBody>
      </p:sp>
      <p:sp>
        <p:nvSpPr>
          <p:cNvPr id="15363" name="スライド番号プレースホルダー 3"/>
          <p:cNvSpPr>
            <a:spLocks noGrp="1"/>
          </p:cNvSpPr>
          <p:nvPr>
            <p:ph type="sldNum" sz="quarter" idx="5"/>
          </p:nvPr>
        </p:nvSpPr>
        <p:spPr>
          <a:noFill/>
        </p:spPr>
        <p:txBody>
          <a:bodyPr/>
          <a:lstStyle/>
          <a:p>
            <a:fld id="{98C91197-6098-4F50-95F1-3DB8AF1E291B}" type="slidenum">
              <a:rPr lang="en-US" altLang="ja-JP" smtClean="0">
                <a:ea typeface="ＭＳ Ｐゴシック" pitchFamily="34" charset="-128"/>
              </a:rPr>
              <a:pPr/>
              <a:t>0</a:t>
            </a:fld>
            <a:endParaRPr lang="en-US" altLang="ja-JP"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p:cNvSpPr>
            <a:spLocks noGrp="1" noRot="1" noChangeAspect="1"/>
          </p:cNvSpPr>
          <p:nvPr>
            <p:ph type="sldImg"/>
          </p:nvPr>
        </p:nvSpPr>
        <p:spPr>
          <a:ln/>
        </p:spPr>
      </p:sp>
      <p:sp>
        <p:nvSpPr>
          <p:cNvPr id="17410" name="ノート プレースホルダー 2"/>
          <p:cNvSpPr>
            <a:spLocks noGrp="1"/>
          </p:cNvSpPr>
          <p:nvPr>
            <p:ph type="body" idx="1"/>
          </p:nvPr>
        </p:nvSpPr>
        <p:spPr>
          <a:noFill/>
          <a:ln/>
        </p:spPr>
        <p:txBody>
          <a:bodyPr/>
          <a:lstStyle/>
          <a:p>
            <a:pPr eaLnBrk="1" hangingPunct="1"/>
            <a:endParaRPr lang="ja-JP" altLang="en-US" smtClean="0"/>
          </a:p>
        </p:txBody>
      </p:sp>
      <p:sp>
        <p:nvSpPr>
          <p:cNvPr id="17411" name="スライド番号プレースホルダー 3"/>
          <p:cNvSpPr>
            <a:spLocks noGrp="1"/>
          </p:cNvSpPr>
          <p:nvPr>
            <p:ph type="sldNum" sz="quarter" idx="5"/>
          </p:nvPr>
        </p:nvSpPr>
        <p:spPr>
          <a:noFill/>
        </p:spPr>
        <p:txBody>
          <a:bodyPr/>
          <a:lstStyle/>
          <a:p>
            <a:fld id="{AB35472A-A62D-4CB4-8E5B-AC1B63BD2315}" type="slidenum">
              <a:rPr lang="en-US" altLang="ja-JP" smtClean="0">
                <a:ea typeface="ＭＳ Ｐゴシック" pitchFamily="34" charset="-128"/>
              </a:rPr>
              <a:pPr/>
              <a:t>1</a:t>
            </a:fld>
            <a:endParaRPr lang="en-US" altLang="ja-JP"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6858000" cy="9144000"/>
          </a:xfrm>
          <a:prstGeom prst="rect">
            <a:avLst/>
          </a:prstGeom>
          <a:noFill/>
          <a:ln w="9525">
            <a:noFill/>
            <a:miter lim="800000"/>
            <a:headEnd/>
            <a:tailEnd/>
          </a:ln>
        </p:spPr>
      </p:pic>
      <p:sp>
        <p:nvSpPr>
          <p:cNvPr id="9222" name="Rectangle 6"/>
          <p:cNvSpPr>
            <a:spLocks noGrp="1" noChangeArrowheads="1"/>
          </p:cNvSpPr>
          <p:nvPr>
            <p:ph type="ctrTitle"/>
          </p:nvPr>
        </p:nvSpPr>
        <p:spPr>
          <a:xfrm>
            <a:off x="514350" y="2840568"/>
            <a:ext cx="5829300" cy="1960033"/>
          </a:xfrm>
        </p:spPr>
        <p:txBody>
          <a:bodyPr/>
          <a:lstStyle>
            <a:lvl1pPr>
              <a:defRPr>
                <a:effectLst>
                  <a:outerShdw blurRad="38100" dist="38100" dir="2700000" algn="tl">
                    <a:srgbClr val="C0C0C0"/>
                  </a:outerShdw>
                </a:effectLst>
              </a:defRPr>
            </a:lvl1pPr>
          </a:lstStyle>
          <a:p>
            <a:r>
              <a:rPr lang="ja-JP" altLang="en-US"/>
              <a:t>マスタ タイトルの書式設定</a:t>
            </a:r>
          </a:p>
        </p:txBody>
      </p:sp>
      <p:sp>
        <p:nvSpPr>
          <p:cNvPr id="9223" name="Rectangle 7"/>
          <p:cNvSpPr>
            <a:spLocks noGrp="1" noChangeArrowheads="1"/>
          </p:cNvSpPr>
          <p:nvPr>
            <p:ph type="subTitle" idx="1"/>
          </p:nvPr>
        </p:nvSpPr>
        <p:spPr>
          <a:xfrm>
            <a:off x="1028700" y="5181600"/>
            <a:ext cx="4800600" cy="2336800"/>
          </a:xfrm>
        </p:spPr>
        <p:txBody>
          <a:bodyPr/>
          <a:lstStyle>
            <a:lvl1pPr marL="0" indent="0" algn="ctr">
              <a:buFont typeface="Wingdings" pitchFamily="2" charset="2"/>
              <a:buNone/>
              <a:defRPr/>
            </a:lvl1pPr>
          </a:lstStyle>
          <a:p>
            <a:r>
              <a:rPr lang="ja-JP" altLang="en-US"/>
              <a:t>マスタ サブタイトルの書式設定</a:t>
            </a:r>
          </a:p>
        </p:txBody>
      </p:sp>
      <p:sp>
        <p:nvSpPr>
          <p:cNvPr id="5" name="Rectangle 8"/>
          <p:cNvSpPr>
            <a:spLocks noGrp="1" noChangeArrowheads="1"/>
          </p:cNvSpPr>
          <p:nvPr>
            <p:ph type="dt" sz="half" idx="10"/>
          </p:nvPr>
        </p:nvSpPr>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p:txBody>
          <a:bodyPr/>
          <a:lstStyle>
            <a:lvl1pPr>
              <a:defRPr dirty="0" smtClean="0"/>
            </a:lvl1pPr>
          </a:lstStyle>
          <a:p>
            <a:pPr>
              <a:defRPr/>
            </a:pPr>
            <a:r>
              <a:rPr lang="ja-JP" altLang="en-US"/>
              <a:t>○○経済研究所</a:t>
            </a:r>
            <a:endParaRPr lang="en-US" altLang="ja-JP"/>
          </a:p>
        </p:txBody>
      </p:sp>
      <p:sp>
        <p:nvSpPr>
          <p:cNvPr id="7" name="Rectangle 10"/>
          <p:cNvSpPr>
            <a:spLocks noGrp="1" noChangeArrowheads="1"/>
          </p:cNvSpPr>
          <p:nvPr>
            <p:ph type="sldNum" sz="quarter" idx="12"/>
          </p:nvPr>
        </p:nvSpPr>
        <p:spPr/>
        <p:txBody>
          <a:bodyPr/>
          <a:lstStyle>
            <a:lvl1pPr>
              <a:defRPr/>
            </a:lvl1pPr>
          </a:lstStyle>
          <a:p>
            <a:pPr>
              <a:defRPr/>
            </a:pPr>
            <a:fld id="{E9C83BDC-FEB8-4AE5-9B92-1D06993427C1}"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0705F8C-922A-4E78-8EF8-CA76ABF13E3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468B6D-97D9-442A-8514-545A38CA9AA0}"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2E5351C-E29B-475F-8621-A9BC380373A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E4B8FF-6C37-4A5C-94A6-47799AF4A7D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2C41001-8EAD-4E11-8FCD-B7742075ACC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FFD5C8C-262E-4491-8DE2-6C5BDFD8418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02B3838-DCE8-4A4F-B3B3-3CC94FBC9BCC}"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4638680-D975-44FA-811B-B51D6F228B0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2D210DF-892C-49D6-91DE-7D95DA097728}"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○○経済研究所</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9434427-875F-4F0B-A481-5B5C2FDC3B4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hlink"/>
                </a:solidFill>
                <a:latin typeface="+mn-lt"/>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smtClean="0">
                <a:solidFill>
                  <a:schemeClr val="hlink"/>
                </a:solidFill>
                <a:latin typeface="+mn-lt"/>
                <a:ea typeface="+mn-ea"/>
              </a:defRPr>
            </a:lvl1pPr>
          </a:lstStyle>
          <a:p>
            <a:pPr>
              <a:defRPr/>
            </a:pPr>
            <a:r>
              <a:rPr lang="ja-JP" altLang="en-US"/>
              <a:t>○○経済研究所</a:t>
            </a: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hlink"/>
                </a:solidFill>
                <a:latin typeface="+mn-lt"/>
                <a:ea typeface="+mn-ea"/>
              </a:defRPr>
            </a:lvl1pPr>
          </a:lstStyle>
          <a:p>
            <a:pPr>
              <a:defRPr/>
            </a:pPr>
            <a:fld id="{2D9EC045-0F8C-4BF5-88A5-B63F1CEFCEAB}" type="slidenum">
              <a:rPr lang="en-US" altLang="ja-JP"/>
              <a:pPr>
                <a:defRPr/>
              </a:pPr>
              <a:t>‹#›</a:t>
            </a:fld>
            <a:endParaRPr lang="en-US" altLang="ja-JP"/>
          </a:p>
        </p:txBody>
      </p:sp>
      <p:pic>
        <p:nvPicPr>
          <p:cNvPr id="1031" name="Picture 2"/>
          <p:cNvPicPr>
            <a:picLocks noChangeAspect="1" noChangeArrowheads="1"/>
          </p:cNvPicPr>
          <p:nvPr userDrawn="1"/>
        </p:nvPicPr>
        <p:blipFill>
          <a:blip r:embed="rId13"/>
          <a:srcRect/>
          <a:stretch>
            <a:fillRect/>
          </a:stretch>
        </p:blipFill>
        <p:spPr bwMode="auto">
          <a:xfrm>
            <a:off x="0" y="0"/>
            <a:ext cx="6858000" cy="9144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sldNum="0" hdr="0" dt="0"/>
  <p:txStyles>
    <p:titleStyle>
      <a:lvl1pPr algn="ctr" rtl="0" eaLnBrk="0" fontAlgn="base" hangingPunct="0">
        <a:spcBef>
          <a:spcPct val="0"/>
        </a:spcBef>
        <a:spcAft>
          <a:spcPct val="0"/>
        </a:spcAft>
        <a:defRPr kumimoji="1" sz="3600">
          <a:solidFill>
            <a:schemeClr val="folHlink"/>
          </a:solidFill>
          <a:latin typeface="+mj-lt"/>
          <a:ea typeface="+mj-ea"/>
          <a:cs typeface="HG丸ｺﾞｼｯｸM-PRO"/>
        </a:defRPr>
      </a:lvl1pPr>
      <a:lvl2pPr algn="ctr" rtl="0" eaLnBrk="0" fontAlgn="base" hangingPunct="0">
        <a:spcBef>
          <a:spcPct val="0"/>
        </a:spcBef>
        <a:spcAft>
          <a:spcPct val="0"/>
        </a:spcAft>
        <a:defRPr kumimoji="1" sz="3600">
          <a:solidFill>
            <a:schemeClr val="folHlink"/>
          </a:solidFill>
          <a:latin typeface="HG丸ｺﾞｼｯｸM-PRO" pitchFamily="50" charset="-128"/>
          <a:ea typeface="HG丸ｺﾞｼｯｸM-PRO" pitchFamily="50" charset="-128"/>
          <a:cs typeface="HG丸ｺﾞｼｯｸM-PRO"/>
        </a:defRPr>
      </a:lvl2pPr>
      <a:lvl3pPr algn="ctr" rtl="0" eaLnBrk="0" fontAlgn="base" hangingPunct="0">
        <a:spcBef>
          <a:spcPct val="0"/>
        </a:spcBef>
        <a:spcAft>
          <a:spcPct val="0"/>
        </a:spcAft>
        <a:defRPr kumimoji="1" sz="3600">
          <a:solidFill>
            <a:schemeClr val="folHlink"/>
          </a:solidFill>
          <a:latin typeface="HG丸ｺﾞｼｯｸM-PRO" pitchFamily="50" charset="-128"/>
          <a:ea typeface="HG丸ｺﾞｼｯｸM-PRO" pitchFamily="50" charset="-128"/>
          <a:cs typeface="HG丸ｺﾞｼｯｸM-PRO"/>
        </a:defRPr>
      </a:lvl3pPr>
      <a:lvl4pPr algn="ctr" rtl="0" eaLnBrk="0" fontAlgn="base" hangingPunct="0">
        <a:spcBef>
          <a:spcPct val="0"/>
        </a:spcBef>
        <a:spcAft>
          <a:spcPct val="0"/>
        </a:spcAft>
        <a:defRPr kumimoji="1" sz="3600">
          <a:solidFill>
            <a:schemeClr val="folHlink"/>
          </a:solidFill>
          <a:latin typeface="HG丸ｺﾞｼｯｸM-PRO" pitchFamily="50" charset="-128"/>
          <a:ea typeface="HG丸ｺﾞｼｯｸM-PRO" pitchFamily="50" charset="-128"/>
          <a:cs typeface="HG丸ｺﾞｼｯｸM-PRO"/>
        </a:defRPr>
      </a:lvl4pPr>
      <a:lvl5pPr algn="ctr" rtl="0" eaLnBrk="0" fontAlgn="base" hangingPunct="0">
        <a:spcBef>
          <a:spcPct val="0"/>
        </a:spcBef>
        <a:spcAft>
          <a:spcPct val="0"/>
        </a:spcAft>
        <a:defRPr kumimoji="1" sz="3600">
          <a:solidFill>
            <a:schemeClr val="folHlink"/>
          </a:solidFill>
          <a:latin typeface="HG丸ｺﾞｼｯｸM-PRO" pitchFamily="50" charset="-128"/>
          <a:ea typeface="HG丸ｺﾞｼｯｸM-PRO" pitchFamily="50" charset="-128"/>
          <a:cs typeface="HG丸ｺﾞｼｯｸM-PRO"/>
        </a:defRPr>
      </a:lvl5pPr>
      <a:lvl6pPr marL="4572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6pPr>
      <a:lvl7pPr marL="9144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7pPr>
      <a:lvl8pPr marL="13716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8pPr>
      <a:lvl9pPr marL="1828800" algn="ctr" rtl="0" fontAlgn="base">
        <a:spcBef>
          <a:spcPct val="0"/>
        </a:spcBef>
        <a:spcAft>
          <a:spcPct val="0"/>
        </a:spcAft>
        <a:defRPr kumimoji="1" sz="3600">
          <a:solidFill>
            <a:schemeClr val="folHlink"/>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Ü"/>
        <a:defRPr kumimoji="1" sz="3200">
          <a:solidFill>
            <a:schemeClr val="tx1"/>
          </a:solidFill>
          <a:latin typeface="+mn-lt"/>
          <a:ea typeface="+mn-ea"/>
          <a:cs typeface="HGPｺﾞｼｯｸM"/>
        </a:defRPr>
      </a:lvl1pPr>
      <a:lvl2pPr marL="742950" indent="-285750" algn="l" rtl="0" eaLnBrk="0" fontAlgn="base" hangingPunct="0">
        <a:spcBef>
          <a:spcPct val="20000"/>
        </a:spcBef>
        <a:spcAft>
          <a:spcPct val="0"/>
        </a:spcAft>
        <a:buClr>
          <a:schemeClr val="folHlink"/>
        </a:buClr>
        <a:buChar char="–"/>
        <a:defRPr kumimoji="1" sz="2400">
          <a:solidFill>
            <a:schemeClr val="tx1"/>
          </a:solidFill>
          <a:latin typeface="+mn-lt"/>
          <a:ea typeface="+mn-ea"/>
          <a:cs typeface="HGPｺﾞｼｯｸM"/>
        </a:defRPr>
      </a:lvl2pPr>
      <a:lvl3pPr marL="1143000" indent="-228600" algn="l" rtl="0" eaLnBrk="0" fontAlgn="base" hangingPunct="0">
        <a:spcBef>
          <a:spcPct val="20000"/>
        </a:spcBef>
        <a:spcAft>
          <a:spcPct val="0"/>
        </a:spcAft>
        <a:buClr>
          <a:schemeClr val="folHlink"/>
        </a:buClr>
        <a:buChar char="•"/>
        <a:defRPr kumimoji="1" sz="2000">
          <a:solidFill>
            <a:schemeClr val="tx1"/>
          </a:solidFill>
          <a:latin typeface="+mn-lt"/>
          <a:ea typeface="+mn-ea"/>
          <a:cs typeface="HGPｺﾞｼｯｸM"/>
        </a:defRPr>
      </a:lvl3pPr>
      <a:lvl4pPr marL="1600200" indent="-228600" algn="l" rtl="0" eaLnBrk="0" fontAlgn="base" hangingPunct="0">
        <a:spcBef>
          <a:spcPct val="20000"/>
        </a:spcBef>
        <a:spcAft>
          <a:spcPct val="0"/>
        </a:spcAft>
        <a:buClr>
          <a:schemeClr val="folHlink"/>
        </a:buClr>
        <a:buChar char="–"/>
        <a:defRPr kumimoji="1">
          <a:solidFill>
            <a:schemeClr val="tx1"/>
          </a:solidFill>
          <a:latin typeface="+mn-lt"/>
          <a:ea typeface="+mn-ea"/>
          <a:cs typeface="HGPｺﾞｼｯｸM"/>
        </a:defRPr>
      </a:lvl4pPr>
      <a:lvl5pPr marL="2057400" indent="-228600" algn="l" rtl="0" eaLnBrk="0" fontAlgn="base" hangingPunct="0">
        <a:spcBef>
          <a:spcPct val="20000"/>
        </a:spcBef>
        <a:spcAft>
          <a:spcPct val="0"/>
        </a:spcAft>
        <a:buClr>
          <a:schemeClr val="folHlink"/>
        </a:buClr>
        <a:buChar char="»"/>
        <a:defRPr kumimoji="1">
          <a:solidFill>
            <a:schemeClr val="tx1"/>
          </a:solidFill>
          <a:latin typeface="+mn-lt"/>
          <a:ea typeface="+mn-ea"/>
          <a:cs typeface="HGPｺﾞｼｯｸM"/>
        </a:defRPr>
      </a:lvl5pPr>
      <a:lvl6pPr marL="2514600" indent="-228600" algn="l" rtl="0" fontAlgn="base">
        <a:spcBef>
          <a:spcPct val="20000"/>
        </a:spcBef>
        <a:spcAft>
          <a:spcPct val="0"/>
        </a:spcAft>
        <a:buClr>
          <a:schemeClr val="folHlink"/>
        </a:buClr>
        <a:buChar char="»"/>
        <a:defRPr kumimoji="1">
          <a:solidFill>
            <a:schemeClr val="tx1"/>
          </a:solidFill>
          <a:latin typeface="+mn-lt"/>
          <a:ea typeface="+mn-ea"/>
        </a:defRPr>
      </a:lvl6pPr>
      <a:lvl7pPr marL="2971800" indent="-228600" algn="l" rtl="0" fontAlgn="base">
        <a:spcBef>
          <a:spcPct val="20000"/>
        </a:spcBef>
        <a:spcAft>
          <a:spcPct val="0"/>
        </a:spcAft>
        <a:buClr>
          <a:schemeClr val="folHlink"/>
        </a:buClr>
        <a:buChar char="»"/>
        <a:defRPr kumimoji="1">
          <a:solidFill>
            <a:schemeClr val="tx1"/>
          </a:solidFill>
          <a:latin typeface="+mn-lt"/>
          <a:ea typeface="+mn-ea"/>
        </a:defRPr>
      </a:lvl7pPr>
      <a:lvl8pPr marL="3429000" indent="-228600" algn="l" rtl="0" fontAlgn="base">
        <a:spcBef>
          <a:spcPct val="20000"/>
        </a:spcBef>
        <a:spcAft>
          <a:spcPct val="0"/>
        </a:spcAft>
        <a:buClr>
          <a:schemeClr val="folHlink"/>
        </a:buClr>
        <a:buChar char="»"/>
        <a:defRPr kumimoji="1">
          <a:solidFill>
            <a:schemeClr val="tx1"/>
          </a:solidFill>
          <a:latin typeface="+mn-lt"/>
          <a:ea typeface="+mn-ea"/>
        </a:defRPr>
      </a:lvl8pPr>
      <a:lvl9pPr marL="3886200" indent="-228600" algn="l" rtl="0" fontAlgn="base">
        <a:spcBef>
          <a:spcPct val="20000"/>
        </a:spcBef>
        <a:spcAft>
          <a:spcPct val="0"/>
        </a:spcAft>
        <a:buClr>
          <a:schemeClr val="folHlink"/>
        </a:buClr>
        <a:buChar char="»"/>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818063" y="8243888"/>
            <a:ext cx="2039937" cy="900112"/>
          </a:xfrm>
          <a:prstGeom prst="rect">
            <a:avLst/>
          </a:prstGeom>
          <a:noFill/>
          <a:ln w="9525">
            <a:noFill/>
            <a:miter lim="800000"/>
            <a:headEnd/>
            <a:tailEnd/>
          </a:ln>
        </p:spPr>
      </p:pic>
      <p:pic>
        <p:nvPicPr>
          <p:cNvPr id="14338"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92200" y="6110288"/>
            <a:ext cx="1182688" cy="504825"/>
          </a:xfrm>
          <a:prstGeom prst="rect">
            <a:avLst/>
          </a:prstGeom>
          <a:noFill/>
          <a:ln w="9525">
            <a:noFill/>
            <a:miter lim="800000"/>
            <a:headEnd/>
            <a:tailEnd/>
          </a:ln>
        </p:spPr>
      </p:pic>
      <p:pic>
        <p:nvPicPr>
          <p:cNvPr id="1433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0038" y="6110288"/>
            <a:ext cx="1182687" cy="504825"/>
          </a:xfrm>
          <a:prstGeom prst="rect">
            <a:avLst/>
          </a:prstGeom>
          <a:noFill/>
          <a:ln w="9525">
            <a:noFill/>
            <a:miter lim="800000"/>
            <a:headEnd/>
            <a:tailEnd/>
          </a:ln>
        </p:spPr>
      </p:pic>
      <p:pic>
        <p:nvPicPr>
          <p:cNvPr id="14340"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0038" y="2916238"/>
            <a:ext cx="1182687" cy="504825"/>
          </a:xfrm>
          <a:prstGeom prst="rect">
            <a:avLst/>
          </a:prstGeom>
          <a:noFill/>
          <a:ln w="9525">
            <a:noFill/>
            <a:miter lim="800000"/>
            <a:headEnd/>
            <a:tailEnd/>
          </a:ln>
        </p:spPr>
      </p:pic>
      <p:pic>
        <p:nvPicPr>
          <p:cNvPr id="1434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2738" y="2170113"/>
            <a:ext cx="1182687" cy="506412"/>
          </a:xfrm>
          <a:prstGeom prst="rect">
            <a:avLst/>
          </a:prstGeom>
          <a:noFill/>
          <a:ln w="9525">
            <a:noFill/>
            <a:miter lim="800000"/>
            <a:headEnd/>
            <a:tailEnd/>
          </a:ln>
        </p:spPr>
      </p:pic>
      <p:pic>
        <p:nvPicPr>
          <p:cNvPr id="14342"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8243888"/>
            <a:ext cx="2039938" cy="900112"/>
          </a:xfrm>
          <a:prstGeom prst="rect">
            <a:avLst/>
          </a:prstGeom>
          <a:noFill/>
          <a:ln w="9525">
            <a:noFill/>
            <a:miter lim="800000"/>
            <a:headEnd/>
            <a:tailEnd/>
          </a:ln>
        </p:spPr>
      </p:pic>
      <p:pic>
        <p:nvPicPr>
          <p:cNvPr id="14343" name="Picture 92" descr="logo新"/>
          <p:cNvPicPr>
            <a:picLocks noChangeAspect="1" noChangeArrowheads="1"/>
          </p:cNvPicPr>
          <p:nvPr/>
        </p:nvPicPr>
        <p:blipFill>
          <a:blip r:embed="rId5"/>
          <a:srcRect/>
          <a:stretch>
            <a:fillRect/>
          </a:stretch>
        </p:blipFill>
        <p:spPr bwMode="auto">
          <a:xfrm>
            <a:off x="2951163" y="8567738"/>
            <a:ext cx="1671637" cy="561975"/>
          </a:xfrm>
          <a:prstGeom prst="rect">
            <a:avLst/>
          </a:prstGeom>
          <a:noFill/>
          <a:ln w="9525">
            <a:noFill/>
            <a:miter lim="800000"/>
            <a:headEnd/>
            <a:tailEnd/>
          </a:ln>
        </p:spPr>
      </p:pic>
      <p:sp>
        <p:nvSpPr>
          <p:cNvPr id="11" name="矩形 27"/>
          <p:cNvSpPr>
            <a:spLocks noChangeArrowheads="1"/>
          </p:cNvSpPr>
          <p:nvPr/>
        </p:nvSpPr>
        <p:spPr bwMode="auto">
          <a:xfrm>
            <a:off x="0" y="1181100"/>
            <a:ext cx="6858000" cy="963613"/>
          </a:xfrm>
          <a:prstGeom prst="rect">
            <a:avLst/>
          </a:prstGeom>
          <a:solidFill>
            <a:srgbClr val="EDE7FF"/>
          </a:solidFill>
          <a:ln w="9525">
            <a:noFill/>
            <a:miter lim="800000"/>
            <a:headEnd/>
            <a:tailEnd/>
          </a:ln>
        </p:spPr>
        <p:txBody>
          <a:bodyPr>
            <a:spAutoFit/>
          </a:bodyPr>
          <a:lstStyle/>
          <a:p>
            <a:pPr algn="just">
              <a:lnSpc>
                <a:spcPts val="1700"/>
              </a:lnSpc>
              <a:defRPr/>
            </a:pPr>
            <a:r>
              <a:rPr lang="zh-TW" altLang="en-US" sz="1300" b="1" dirty="0">
                <a:solidFill>
                  <a:schemeClr val="accent6">
                    <a:lumMod val="75000"/>
                  </a:schemeClr>
                </a:solidFill>
                <a:latin typeface="微軟正黑體" pitchFamily="34" charset="-120"/>
                <a:ea typeface="微軟正黑體" pitchFamily="34" charset="-120"/>
                <a:cs typeface="Times New Roman" pitchFamily="18" charset="0"/>
              </a:rPr>
              <a:t>性別工作平等法第</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23</a:t>
            </a:r>
            <a:r>
              <a:rPr lang="zh-TW" altLang="en-US" sz="1300" b="1" dirty="0">
                <a:solidFill>
                  <a:schemeClr val="accent6">
                    <a:lumMod val="75000"/>
                  </a:schemeClr>
                </a:solidFill>
                <a:latin typeface="微軟正黑體" pitchFamily="34" charset="-120"/>
                <a:ea typeface="微軟正黑體" pitchFamily="34" charset="-120"/>
                <a:cs typeface="Times New Roman" pitchFamily="18" charset="0"/>
              </a:rPr>
              <a:t>條規定，</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僱用受僱者</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100</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人以上之雇主，應提供哺</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集</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乳室、托兒設施或適當之托兒措施</a:t>
            </a:r>
            <a:r>
              <a:rPr lang="zh-TW" altLang="en-US" sz="1300" b="1" dirty="0">
                <a:solidFill>
                  <a:schemeClr val="accent6">
                    <a:lumMod val="75000"/>
                  </a:schemeClr>
                </a:solidFill>
                <a:latin typeface="微軟正黑體" pitchFamily="34" charset="-120"/>
                <a:ea typeface="微軟正黑體" pitchFamily="34" charset="-120"/>
                <a:cs typeface="Times New Roman" pitchFamily="18" charset="0"/>
              </a:rPr>
              <a:t>。勞動部為鼓勵雇主提供</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哺</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集</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乳室</a:t>
            </a:r>
            <a:r>
              <a:rPr lang="zh-TW" altLang="en-US" sz="1300" b="1" dirty="0">
                <a:solidFill>
                  <a:schemeClr val="accent6">
                    <a:lumMod val="75000"/>
                  </a:schemeClr>
                </a:solidFill>
                <a:latin typeface="微軟正黑體" pitchFamily="34" charset="-120"/>
                <a:ea typeface="微軟正黑體" pitchFamily="34" charset="-120"/>
                <a:cs typeface="Times New Roman" pitchFamily="18" charset="0"/>
              </a:rPr>
              <a:t>與</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托兒</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措</a:t>
            </a:r>
            <a:r>
              <a:rPr lang="en-US" altLang="zh-TW" sz="1300" b="1" dirty="0">
                <a:solidFill>
                  <a:schemeClr val="accent6">
                    <a:lumMod val="75000"/>
                  </a:schemeClr>
                </a:solidFill>
                <a:latin typeface="微軟正黑體" pitchFamily="34" charset="-120"/>
                <a:ea typeface="微軟正黑體" pitchFamily="34" charset="-120"/>
                <a:cs typeface="Times New Roman" pitchFamily="18" charset="0"/>
              </a:rPr>
              <a:t>)</a:t>
            </a:r>
            <a:r>
              <a:rPr lang="zh-TW" altLang="zh-TW" sz="1300" b="1" dirty="0">
                <a:solidFill>
                  <a:schemeClr val="accent6">
                    <a:lumMod val="75000"/>
                  </a:schemeClr>
                </a:solidFill>
                <a:latin typeface="微軟正黑體" pitchFamily="34" charset="-120"/>
                <a:ea typeface="微軟正黑體" pitchFamily="34" charset="-120"/>
                <a:cs typeface="Times New Roman" pitchFamily="18" charset="0"/>
              </a:rPr>
              <a:t>施</a:t>
            </a:r>
            <a:r>
              <a:rPr lang="zh-TW" altLang="en-US" sz="1300" b="1" dirty="0">
                <a:solidFill>
                  <a:schemeClr val="accent6">
                    <a:lumMod val="75000"/>
                  </a:schemeClr>
                </a:solidFill>
                <a:latin typeface="微軟正黑體" pitchFamily="34" charset="-120"/>
                <a:ea typeface="微軟正黑體" pitchFamily="34" charset="-120"/>
                <a:cs typeface="Times New Roman" pitchFamily="18" charset="0"/>
              </a:rPr>
              <a:t>，訂定「哺集乳室與托兒設施措施設置標準及經費補助辦法」，不分事業單位規模大小，皆可申請經費補助。為協助事業單位了解如何申請及進行經費補助核銷，辦理本說明會，歡迎踴躍報名參加。</a:t>
            </a:r>
          </a:p>
        </p:txBody>
      </p:sp>
      <p:sp>
        <p:nvSpPr>
          <p:cNvPr id="14345" name="矩形 15"/>
          <p:cNvSpPr>
            <a:spLocks noChangeArrowheads="1"/>
          </p:cNvSpPr>
          <p:nvPr/>
        </p:nvSpPr>
        <p:spPr bwMode="auto">
          <a:xfrm>
            <a:off x="373063" y="2203450"/>
            <a:ext cx="1108075" cy="415925"/>
          </a:xfrm>
          <a:prstGeom prst="rect">
            <a:avLst/>
          </a:prstGeom>
          <a:noFill/>
          <a:ln w="9525">
            <a:noFill/>
            <a:miter lim="800000"/>
            <a:headEnd/>
            <a:tailEnd/>
          </a:ln>
        </p:spPr>
        <p:txBody>
          <a:bodyPr wrap="none">
            <a:spAutoFit/>
          </a:bodyPr>
          <a:lstStyle/>
          <a:p>
            <a:pPr>
              <a:lnSpc>
                <a:spcPts val="2800"/>
              </a:lnSpc>
            </a:pPr>
            <a:r>
              <a:rPr kumimoji="0" lang="zh-TW" altLang="en-US" b="1">
                <a:solidFill>
                  <a:srgbClr val="000000"/>
                </a:solidFill>
                <a:latin typeface="微軟正黑體"/>
                <a:ea typeface="微軟正黑體"/>
                <a:cs typeface="微軟正黑體"/>
              </a:rPr>
              <a:t>參加對象</a:t>
            </a:r>
            <a:endParaRPr kumimoji="0" lang="en-US" altLang="zh-TW" b="1">
              <a:solidFill>
                <a:srgbClr val="000000"/>
              </a:solidFill>
              <a:latin typeface="微軟正黑體"/>
              <a:ea typeface="微軟正黑體"/>
              <a:cs typeface="微軟正黑體"/>
            </a:endParaRPr>
          </a:p>
        </p:txBody>
      </p:sp>
      <p:sp>
        <p:nvSpPr>
          <p:cNvPr id="14346" name="矩形 16"/>
          <p:cNvSpPr>
            <a:spLocks noChangeArrowheads="1"/>
          </p:cNvSpPr>
          <p:nvPr/>
        </p:nvSpPr>
        <p:spPr bwMode="auto">
          <a:xfrm>
            <a:off x="515938" y="2581275"/>
            <a:ext cx="6107112" cy="374650"/>
          </a:xfrm>
          <a:prstGeom prst="rect">
            <a:avLst/>
          </a:prstGeom>
          <a:noFill/>
          <a:ln w="9525">
            <a:noFill/>
            <a:miter lim="800000"/>
            <a:headEnd/>
            <a:tailEnd/>
          </a:ln>
        </p:spPr>
        <p:txBody>
          <a:bodyPr>
            <a:spAutoFit/>
          </a:bodyPr>
          <a:lstStyle/>
          <a:p>
            <a:pPr>
              <a:lnSpc>
                <a:spcPts val="2200"/>
              </a:lnSpc>
            </a:pPr>
            <a:r>
              <a:rPr kumimoji="0" lang="zh-TW" altLang="en-US" sz="1200">
                <a:solidFill>
                  <a:srgbClr val="000000"/>
                </a:solidFill>
                <a:latin typeface="微軟正黑體"/>
                <a:ea typeface="微軟正黑體"/>
                <a:cs typeface="微軟正黑體"/>
              </a:rPr>
              <a:t>各事業單位人資部門、員工關係</a:t>
            </a:r>
            <a:r>
              <a:rPr kumimoji="0" lang="zh-TW" altLang="en-US" sz="1200">
                <a:latin typeface="微軟正黑體"/>
                <a:ea typeface="微軟正黑體"/>
                <a:cs typeface="微軟正黑體"/>
              </a:rPr>
              <a:t>、勞工健康服務人員、</a:t>
            </a:r>
            <a:r>
              <a:rPr kumimoji="0" lang="zh-TW" altLang="en-US" sz="1200">
                <a:solidFill>
                  <a:srgbClr val="000000"/>
                </a:solidFill>
                <a:latin typeface="微軟正黑體"/>
                <a:ea typeface="微軟正黑體"/>
                <a:cs typeface="微軟正黑體"/>
              </a:rPr>
              <a:t>環境安全等相關部門主管及人員</a:t>
            </a:r>
            <a:endParaRPr lang="zh-TW" altLang="en-US" sz="1200">
              <a:ea typeface="ＭＳ Ｐゴシック" pitchFamily="34" charset="-128"/>
            </a:endParaRPr>
          </a:p>
        </p:txBody>
      </p:sp>
      <p:sp>
        <p:nvSpPr>
          <p:cNvPr id="14347" name="矩形 18"/>
          <p:cNvSpPr>
            <a:spLocks noChangeArrowheads="1"/>
          </p:cNvSpPr>
          <p:nvPr/>
        </p:nvSpPr>
        <p:spPr bwMode="auto">
          <a:xfrm>
            <a:off x="563563" y="2936875"/>
            <a:ext cx="646112" cy="417513"/>
          </a:xfrm>
          <a:prstGeom prst="rect">
            <a:avLst/>
          </a:prstGeom>
          <a:noFill/>
          <a:ln w="9525">
            <a:noFill/>
            <a:miter lim="800000"/>
            <a:headEnd/>
            <a:tailEnd/>
          </a:ln>
        </p:spPr>
        <p:txBody>
          <a:bodyPr wrap="none">
            <a:spAutoFit/>
          </a:bodyPr>
          <a:lstStyle/>
          <a:p>
            <a:pPr>
              <a:lnSpc>
                <a:spcPts val="2800"/>
              </a:lnSpc>
            </a:pPr>
            <a:r>
              <a:rPr kumimoji="0" lang="zh-TW" altLang="en-US" b="1">
                <a:solidFill>
                  <a:srgbClr val="000000"/>
                </a:solidFill>
                <a:latin typeface="微軟正黑體"/>
                <a:ea typeface="微軟正黑體"/>
                <a:cs typeface="微軟正黑體"/>
              </a:rPr>
              <a:t>議程</a:t>
            </a:r>
            <a:endParaRPr kumimoji="0" lang="en-US" altLang="zh-TW" b="1">
              <a:solidFill>
                <a:srgbClr val="000000"/>
              </a:solidFill>
              <a:latin typeface="微軟正黑體"/>
              <a:ea typeface="微軟正黑體"/>
              <a:cs typeface="微軟正黑體"/>
            </a:endParaRPr>
          </a:p>
        </p:txBody>
      </p:sp>
      <p:sp>
        <p:nvSpPr>
          <p:cNvPr id="14348" name="矩形 25"/>
          <p:cNvSpPr>
            <a:spLocks noChangeArrowheads="1"/>
          </p:cNvSpPr>
          <p:nvPr/>
        </p:nvSpPr>
        <p:spPr bwMode="auto">
          <a:xfrm>
            <a:off x="411163" y="6156325"/>
            <a:ext cx="1800225" cy="414338"/>
          </a:xfrm>
          <a:prstGeom prst="rect">
            <a:avLst/>
          </a:prstGeom>
          <a:noFill/>
          <a:ln w="9525">
            <a:noFill/>
            <a:miter lim="800000"/>
            <a:headEnd/>
            <a:tailEnd/>
          </a:ln>
        </p:spPr>
        <p:txBody>
          <a:bodyPr wrap="none">
            <a:spAutoFit/>
          </a:bodyPr>
          <a:lstStyle/>
          <a:p>
            <a:pPr>
              <a:lnSpc>
                <a:spcPts val="2800"/>
              </a:lnSpc>
            </a:pPr>
            <a:r>
              <a:rPr kumimoji="0" lang="zh-TW" altLang="en-US" b="1">
                <a:solidFill>
                  <a:srgbClr val="000000"/>
                </a:solidFill>
                <a:latin typeface="微軟正黑體"/>
                <a:ea typeface="微軟正黑體"/>
                <a:cs typeface="微軟正黑體"/>
              </a:rPr>
              <a:t>辦理時間及地點</a:t>
            </a:r>
            <a:endParaRPr kumimoji="0" lang="en-US" altLang="zh-TW" b="1">
              <a:solidFill>
                <a:srgbClr val="000000"/>
              </a:solidFill>
              <a:latin typeface="微軟正黑體"/>
              <a:ea typeface="微軟正黑體"/>
              <a:cs typeface="微軟正黑體"/>
            </a:endParaRPr>
          </a:p>
        </p:txBody>
      </p:sp>
      <p:sp>
        <p:nvSpPr>
          <p:cNvPr id="14349" name="Text Box 5"/>
          <p:cNvSpPr txBox="1">
            <a:spLocks noChangeArrowheads="1"/>
          </p:cNvSpPr>
          <p:nvPr/>
        </p:nvSpPr>
        <p:spPr bwMode="auto">
          <a:xfrm>
            <a:off x="2117725" y="8697913"/>
            <a:ext cx="1008063" cy="466725"/>
          </a:xfrm>
          <a:prstGeom prst="rect">
            <a:avLst/>
          </a:prstGeom>
          <a:noFill/>
          <a:ln w="9525">
            <a:noFill/>
            <a:miter lim="800000"/>
            <a:headEnd/>
            <a:tailEnd/>
          </a:ln>
        </p:spPr>
        <p:txBody>
          <a:bodyPr/>
          <a:lstStyle/>
          <a:p>
            <a:r>
              <a:rPr kumimoji="0" lang="zh-TW" altLang="en-US" sz="1400">
                <a:latin typeface="Times New Roman" pitchFamily="18" charset="0"/>
                <a:ea typeface="微軟正黑體"/>
                <a:cs typeface="微軟正黑體"/>
              </a:rPr>
              <a:t>主辦單位：        　</a:t>
            </a:r>
            <a:endParaRPr kumimoji="0" lang="zh-TW" altLang="en-US" sz="1400">
              <a:latin typeface="Calibri" pitchFamily="34" charset="0"/>
              <a:ea typeface="微軟正黑體"/>
              <a:cs typeface="微軟正黑體"/>
            </a:endParaRPr>
          </a:p>
        </p:txBody>
      </p:sp>
      <p:sp>
        <p:nvSpPr>
          <p:cNvPr id="20" name="矩形 19"/>
          <p:cNvSpPr/>
          <p:nvPr/>
        </p:nvSpPr>
        <p:spPr>
          <a:xfrm>
            <a:off x="12526" y="179680"/>
            <a:ext cx="6858000" cy="523220"/>
          </a:xfrm>
          <a:prstGeom prst="rect">
            <a:avLst/>
          </a:prstGeom>
        </p:spPr>
        <p:txBody>
          <a:bodyPr lIns="0" rIns="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事業單位設置哺</a:t>
            </a:r>
            <a:r>
              <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集</a:t>
            </a:r>
            <a:r>
              <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乳室與托兒服務說明會</a:t>
            </a:r>
            <a:endPar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endParaRPr>
          </a:p>
        </p:txBody>
      </p:sp>
      <p:sp>
        <p:nvSpPr>
          <p:cNvPr id="14351" name="矩形 26"/>
          <p:cNvSpPr>
            <a:spLocks noChangeArrowheads="1"/>
          </p:cNvSpPr>
          <p:nvPr/>
        </p:nvSpPr>
        <p:spPr bwMode="auto">
          <a:xfrm>
            <a:off x="3357563" y="747713"/>
            <a:ext cx="3505200" cy="292100"/>
          </a:xfrm>
          <a:prstGeom prst="rect">
            <a:avLst/>
          </a:prstGeom>
          <a:solidFill>
            <a:srgbClr val="FF5050"/>
          </a:solidFill>
          <a:ln w="9525">
            <a:noFill/>
            <a:miter lim="800000"/>
            <a:headEnd/>
            <a:tailEnd/>
          </a:ln>
        </p:spPr>
        <p:txBody>
          <a:bodyPr lIns="36000" tIns="18000" rIns="36000" bIns="18000">
            <a:spAutoFit/>
          </a:bodyPr>
          <a:lstStyle/>
          <a:p>
            <a:pPr algn="ctr">
              <a:lnSpc>
                <a:spcPts val="2000"/>
              </a:lnSpc>
            </a:pPr>
            <a:r>
              <a:rPr kumimoji="0" lang="en-US" altLang="zh-TW" sz="1700" b="1">
                <a:solidFill>
                  <a:schemeClr val="bg1"/>
                </a:solidFill>
                <a:latin typeface="微軟正黑體"/>
                <a:ea typeface="微軟正黑體"/>
                <a:cs typeface="微軟正黑體"/>
              </a:rPr>
              <a:t>※</a:t>
            </a:r>
            <a:r>
              <a:rPr kumimoji="0" lang="zh-TW" altLang="en-US" sz="1700" b="1">
                <a:solidFill>
                  <a:schemeClr val="bg1"/>
                </a:solidFill>
                <a:latin typeface="微軟正黑體"/>
                <a:ea typeface="微軟正黑體"/>
                <a:cs typeface="微軟正黑體"/>
              </a:rPr>
              <a:t>本場次含經費申請及核銷說明</a:t>
            </a:r>
            <a:r>
              <a:rPr kumimoji="0" lang="en-US" altLang="zh-TW" sz="1700" b="1">
                <a:solidFill>
                  <a:schemeClr val="bg1"/>
                </a:solidFill>
                <a:latin typeface="微軟正黑體"/>
                <a:ea typeface="微軟正黑體"/>
                <a:cs typeface="微軟正黑體"/>
              </a:rPr>
              <a:t>※</a:t>
            </a:r>
          </a:p>
        </p:txBody>
      </p:sp>
      <p:graphicFrame>
        <p:nvGraphicFramePr>
          <p:cNvPr id="28" name="表格 27"/>
          <p:cNvGraphicFramePr>
            <a:graphicFrameLocks noGrp="1"/>
          </p:cNvGraphicFramePr>
          <p:nvPr/>
        </p:nvGraphicFramePr>
        <p:xfrm>
          <a:off x="515938" y="6659563"/>
          <a:ext cx="5834062" cy="1814512"/>
        </p:xfrm>
        <a:graphic>
          <a:graphicData uri="http://schemas.openxmlformats.org/drawingml/2006/table">
            <a:tbl>
              <a:tblPr firstRow="1" bandRow="1"/>
              <a:tblGrid>
                <a:gridCol w="1531071"/>
                <a:gridCol w="4301576"/>
              </a:tblGrid>
              <a:tr h="282814">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algn="ctr" defTabSz="914400" rtl="0" eaLnBrk="1" latinLnBrk="0" hangingPunct="1"/>
                      <a:r>
                        <a:rPr kumimoji="1" lang="zh-TW" altLang="en-US" sz="1400" b="1" kern="1200" dirty="0" smtClean="0">
                          <a:solidFill>
                            <a:schemeClr val="lt1"/>
                          </a:solidFill>
                          <a:latin typeface="微軟正黑體" pitchFamily="34" charset="-120"/>
                          <a:ea typeface="微軟正黑體" pitchFamily="34" charset="-120"/>
                          <a:cs typeface="+mn-cs"/>
                        </a:rPr>
                        <a:t>時間</a:t>
                      </a:r>
                      <a:endParaRPr kumimoji="1" lang="zh-TW" altLang="en-US" sz="1400" b="1" kern="1200" dirty="0">
                        <a:solidFill>
                          <a:schemeClr val="lt1"/>
                        </a:solidFill>
                        <a:latin typeface="微軟正黑體" pitchFamily="34" charset="-120"/>
                        <a:ea typeface="微軟正黑體" pitchFamily="34" charset="-120"/>
                        <a:cs typeface="+mn-cs"/>
                      </a:endParaRPr>
                    </a:p>
                  </a:txBody>
                  <a:tcPr marL="76689" marR="76689" marT="38344" marB="38344">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algn="ctr" defTabSz="914400" rtl="0" eaLnBrk="1" latinLnBrk="0" hangingPunct="1"/>
                      <a:r>
                        <a:rPr kumimoji="1" lang="zh-TW" altLang="en-US" sz="1400" b="1" kern="1200" dirty="0" smtClean="0">
                          <a:solidFill>
                            <a:schemeClr val="lt1"/>
                          </a:solidFill>
                          <a:latin typeface="微軟正黑體" pitchFamily="34" charset="-120"/>
                          <a:ea typeface="微軟正黑體" pitchFamily="34" charset="-120"/>
                          <a:cs typeface="+mn-cs"/>
                        </a:rPr>
                        <a:t>辦理地區</a:t>
                      </a:r>
                      <a:endParaRPr kumimoji="1" lang="zh-TW" altLang="en-US" sz="1400" b="1" kern="1200" dirty="0">
                        <a:solidFill>
                          <a:schemeClr val="lt1"/>
                        </a:solidFill>
                        <a:latin typeface="微軟正黑體" pitchFamily="34" charset="-120"/>
                        <a:ea typeface="微軟正黑體" pitchFamily="34" charset="-120"/>
                        <a:cs typeface="+mn-cs"/>
                      </a:endParaRPr>
                    </a:p>
                  </a:txBody>
                  <a:tcPr marL="76689" marR="76689" marT="38344" marB="38344">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356912">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en-US" altLang="zh-TW" sz="1400" kern="100" dirty="0" smtClean="0">
                          <a:latin typeface="微軟正黑體" pitchFamily="34" charset="-120"/>
                          <a:ea typeface="微軟正黑體" pitchFamily="34" charset="-120"/>
                        </a:rPr>
                        <a:t>108</a:t>
                      </a:r>
                      <a:r>
                        <a:rPr lang="zh-TW" altLang="en-US" sz="1400" kern="100" dirty="0" smtClean="0">
                          <a:latin typeface="微軟正黑體" pitchFamily="34" charset="-120"/>
                          <a:ea typeface="微軟正黑體" pitchFamily="34" charset="-120"/>
                        </a:rPr>
                        <a:t>年</a:t>
                      </a:r>
                      <a:r>
                        <a:rPr lang="en-US" altLang="zh-TW" sz="1400" kern="100" dirty="0" smtClean="0">
                          <a:latin typeface="微軟正黑體" pitchFamily="34" charset="-120"/>
                          <a:ea typeface="微軟正黑體" pitchFamily="34" charset="-120"/>
                        </a:rPr>
                        <a:t>02</a:t>
                      </a:r>
                      <a:r>
                        <a:rPr lang="zh-TW" altLang="en-US" sz="1400" kern="100" dirty="0" smtClean="0">
                          <a:latin typeface="微軟正黑體" pitchFamily="34" charset="-120"/>
                          <a:ea typeface="微軟正黑體" pitchFamily="34" charset="-120"/>
                        </a:rPr>
                        <a:t>月</a:t>
                      </a:r>
                      <a:r>
                        <a:rPr lang="en-US" altLang="zh-TW" sz="1400" kern="100" dirty="0" smtClean="0">
                          <a:latin typeface="微軟正黑體" pitchFamily="34" charset="-120"/>
                          <a:ea typeface="微軟正黑體" pitchFamily="34" charset="-120"/>
                        </a:rPr>
                        <a:t>18</a:t>
                      </a:r>
                      <a:r>
                        <a:rPr lang="zh-TW" altLang="en-US" sz="1400" kern="100" dirty="0" smtClean="0">
                          <a:latin typeface="微軟正黑體" pitchFamily="34" charset="-120"/>
                          <a:ea typeface="微軟正黑體" pitchFamily="34" charset="-120"/>
                        </a:rPr>
                        <a:t>日</a:t>
                      </a:r>
                      <a:r>
                        <a:rPr lang="en-US" altLang="zh-TW" sz="1400" kern="100" dirty="0" smtClean="0">
                          <a:latin typeface="微軟正黑體" pitchFamily="34" charset="-120"/>
                          <a:ea typeface="微軟正黑體" pitchFamily="34" charset="-120"/>
                        </a:rPr>
                        <a:t>(</a:t>
                      </a:r>
                      <a:r>
                        <a:rPr lang="zh-TW" altLang="en-US" sz="1400" kern="100" dirty="0" smtClean="0">
                          <a:latin typeface="微軟正黑體" pitchFamily="34" charset="-120"/>
                          <a:ea typeface="微軟正黑體" pitchFamily="34" charset="-120"/>
                        </a:rPr>
                        <a:t>一</a:t>
                      </a:r>
                      <a:r>
                        <a:rPr lang="en-US" altLang="zh-TW" sz="1400" kern="100" dirty="0" smtClean="0">
                          <a:latin typeface="微軟正黑體" pitchFamily="34" charset="-120"/>
                          <a:ea typeface="微軟正黑體" pitchFamily="34" charset="-120"/>
                        </a:rPr>
                        <a:t>)</a:t>
                      </a:r>
                    </a:p>
                  </a:txBody>
                  <a:tcPr marL="0" marR="0" marT="0" marB="0" anchor="ctr">
                    <a:lnL w="12700" cmpd="sng">
                      <a:solidFill>
                        <a:sysClr val="window" lastClr="FFFFFF"/>
                      </a:solidFill>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400" kern="0" dirty="0" smtClean="0">
                          <a:latin typeface="微軟正黑體" pitchFamily="34" charset="-120"/>
                          <a:ea typeface="微軟正黑體" pitchFamily="34" charset="-120"/>
                          <a:cs typeface="Arial"/>
                        </a:rPr>
                        <a:t>桃園市婦女館</a:t>
                      </a:r>
                      <a:r>
                        <a:rPr lang="en-US" altLang="zh-TW" sz="1400" kern="0" dirty="0" smtClean="0">
                          <a:latin typeface="微軟正黑體" pitchFamily="34" charset="-120"/>
                          <a:ea typeface="微軟正黑體" pitchFamily="34" charset="-120"/>
                          <a:cs typeface="Arial"/>
                        </a:rPr>
                        <a:t>3</a:t>
                      </a:r>
                      <a:r>
                        <a:rPr lang="zh-TW" altLang="en-US" sz="1400" kern="0" dirty="0" smtClean="0">
                          <a:latin typeface="微軟正黑體" pitchFamily="34" charset="-120"/>
                          <a:ea typeface="微軟正黑體" pitchFamily="34" charset="-120"/>
                          <a:cs typeface="Arial"/>
                        </a:rPr>
                        <a:t>樓</a:t>
                      </a:r>
                      <a:r>
                        <a:rPr lang="en-US" altLang="zh-TW" sz="1400" kern="0" dirty="0" smtClean="0">
                          <a:latin typeface="微軟正黑體" pitchFamily="34" charset="-120"/>
                          <a:ea typeface="微軟正黑體" pitchFamily="34" charset="-120"/>
                          <a:cs typeface="Arial"/>
                        </a:rPr>
                        <a:t>301</a:t>
                      </a:r>
                      <a:r>
                        <a:rPr lang="zh-TW" altLang="en-US" sz="1400" kern="0" dirty="0" smtClean="0">
                          <a:latin typeface="微軟正黑體" pitchFamily="34" charset="-120"/>
                          <a:ea typeface="微軟正黑體" pitchFamily="34" charset="-120"/>
                          <a:cs typeface="Arial"/>
                        </a:rPr>
                        <a:t>會議室</a:t>
                      </a:r>
                      <a:endParaRPr lang="en-US" altLang="zh-TW" sz="1400" kern="0" dirty="0" smtClean="0">
                        <a:latin typeface="微軟正黑體" pitchFamily="34" charset="-120"/>
                        <a:ea typeface="微軟正黑體" pitchFamily="34" charset="-120"/>
                        <a:cs typeface="Arial"/>
                      </a:endParaRPr>
                    </a:p>
                    <a:p>
                      <a:pPr marL="0" marR="0" indent="0" algn="l" defTabSz="914400" rtl="0" eaLnBrk="1" fontAlgn="auto" latinLnBrk="0" hangingPunct="1">
                        <a:lnSpc>
                          <a:spcPts val="2000"/>
                        </a:lnSpc>
                        <a:spcBef>
                          <a:spcPts val="0"/>
                        </a:spcBef>
                        <a:spcAft>
                          <a:spcPts val="0"/>
                        </a:spcAft>
                        <a:buClrTx/>
                        <a:buSzTx/>
                        <a:buFontTx/>
                        <a:buNone/>
                        <a:tabLst/>
                        <a:defRPr/>
                      </a:pPr>
                      <a:r>
                        <a:rPr lang="en-US" altLang="zh-TW" sz="1400" kern="0" dirty="0" smtClean="0">
                          <a:latin typeface="微軟正黑體" pitchFamily="34" charset="-120"/>
                          <a:ea typeface="微軟正黑體" pitchFamily="34" charset="-120"/>
                          <a:cs typeface="Arial"/>
                        </a:rPr>
                        <a:t>(</a:t>
                      </a:r>
                      <a:r>
                        <a:rPr lang="zh-TW" altLang="en-US" sz="1400" kern="0" dirty="0" smtClean="0">
                          <a:latin typeface="微軟正黑體" pitchFamily="34" charset="-120"/>
                          <a:ea typeface="微軟正黑體" pitchFamily="34" charset="-120"/>
                          <a:cs typeface="Arial"/>
                        </a:rPr>
                        <a:t>桃園市桃園區延平路</a:t>
                      </a:r>
                      <a:r>
                        <a:rPr lang="en-US" altLang="zh-TW" sz="1400" kern="0" dirty="0" smtClean="0">
                          <a:latin typeface="微軟正黑體" pitchFamily="34" charset="-120"/>
                          <a:ea typeface="微軟正黑體" pitchFamily="34" charset="-120"/>
                          <a:cs typeface="Arial"/>
                        </a:rPr>
                        <a:t>147</a:t>
                      </a:r>
                      <a:r>
                        <a:rPr lang="zh-TW" altLang="en-US" sz="1400" kern="0" dirty="0" smtClean="0">
                          <a:latin typeface="微軟正黑體" pitchFamily="34" charset="-120"/>
                          <a:ea typeface="微軟正黑體" pitchFamily="34" charset="-120"/>
                          <a:cs typeface="Arial"/>
                        </a:rPr>
                        <a:t>號</a:t>
                      </a:r>
                      <a:r>
                        <a:rPr lang="en-US" altLang="zh-TW" sz="1400" kern="0" dirty="0" smtClean="0">
                          <a:latin typeface="微軟正黑體" pitchFamily="34" charset="-120"/>
                          <a:ea typeface="微軟正黑體" pitchFamily="34" charset="-120"/>
                          <a:cs typeface="Arial"/>
                        </a:rPr>
                        <a:t>)</a:t>
                      </a:r>
                      <a:endParaRPr lang="zh-TW" altLang="zh-TW" sz="1400" kern="100" dirty="0">
                        <a:latin typeface="微軟正黑體" pitchFamily="34" charset="-120"/>
                        <a:ea typeface="微軟正黑體" pitchFamily="34" charset="-120"/>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r h="356912">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en-US" altLang="zh-TW" sz="1400" kern="100" dirty="0" smtClean="0">
                          <a:latin typeface="微軟正黑體" pitchFamily="34" charset="-120"/>
                          <a:ea typeface="微軟正黑體" pitchFamily="34" charset="-120"/>
                        </a:rPr>
                        <a:t>108</a:t>
                      </a:r>
                      <a:r>
                        <a:rPr lang="zh-TW" altLang="en-US" sz="1400" kern="100" dirty="0" smtClean="0">
                          <a:latin typeface="微軟正黑體" pitchFamily="34" charset="-120"/>
                          <a:ea typeface="微軟正黑體" pitchFamily="34" charset="-120"/>
                        </a:rPr>
                        <a:t>年</a:t>
                      </a:r>
                      <a:r>
                        <a:rPr lang="en-US" altLang="zh-TW" sz="1400" kern="100" dirty="0" smtClean="0">
                          <a:latin typeface="微軟正黑體" pitchFamily="34" charset="-120"/>
                          <a:ea typeface="微軟正黑體" pitchFamily="34" charset="-120"/>
                        </a:rPr>
                        <a:t>02</a:t>
                      </a:r>
                      <a:r>
                        <a:rPr lang="zh-TW" altLang="en-US" sz="1400" kern="100" dirty="0" smtClean="0">
                          <a:latin typeface="微軟正黑體" pitchFamily="34" charset="-120"/>
                          <a:ea typeface="微軟正黑體" pitchFamily="34" charset="-120"/>
                        </a:rPr>
                        <a:t>月</a:t>
                      </a:r>
                      <a:r>
                        <a:rPr lang="en-US" altLang="zh-TW" sz="1400" kern="100" dirty="0" smtClean="0">
                          <a:latin typeface="微軟正黑體" pitchFamily="34" charset="-120"/>
                          <a:ea typeface="微軟正黑體" pitchFamily="34" charset="-120"/>
                        </a:rPr>
                        <a:t>20</a:t>
                      </a:r>
                      <a:r>
                        <a:rPr lang="zh-TW" altLang="en-US" sz="1400" kern="100" dirty="0" smtClean="0">
                          <a:latin typeface="微軟正黑體" pitchFamily="34" charset="-120"/>
                          <a:ea typeface="微軟正黑體" pitchFamily="34" charset="-120"/>
                        </a:rPr>
                        <a:t>日</a:t>
                      </a:r>
                      <a:r>
                        <a:rPr lang="en-US" altLang="zh-TW" sz="1400" kern="100" dirty="0" smtClean="0">
                          <a:latin typeface="微軟正黑體" pitchFamily="34" charset="-120"/>
                          <a:ea typeface="微軟正黑體" pitchFamily="34" charset="-120"/>
                        </a:rPr>
                        <a:t>(</a:t>
                      </a:r>
                      <a:r>
                        <a:rPr lang="zh-TW" altLang="en-US" sz="1400" kern="100" dirty="0" smtClean="0">
                          <a:latin typeface="微軟正黑體" pitchFamily="34" charset="-120"/>
                          <a:ea typeface="微軟正黑體" pitchFamily="34" charset="-120"/>
                        </a:rPr>
                        <a:t>三</a:t>
                      </a:r>
                      <a:r>
                        <a:rPr lang="en-US" altLang="zh-TW" sz="1400" kern="100" dirty="0" smtClean="0">
                          <a:latin typeface="微軟正黑體" pitchFamily="34" charset="-120"/>
                          <a:ea typeface="微軟正黑體" pitchFamily="34" charset="-120"/>
                        </a:rPr>
                        <a:t>)</a:t>
                      </a:r>
                    </a:p>
                  </a:txBody>
                  <a:tcPr marL="0" marR="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400" kern="100" dirty="0" smtClean="0">
                          <a:latin typeface="微軟正黑體" pitchFamily="34" charset="-120"/>
                          <a:ea typeface="微軟正黑體" pitchFamily="34" charset="-120"/>
                        </a:rPr>
                        <a:t>中國文化大學推廣教育部台中教育中心</a:t>
                      </a:r>
                      <a:r>
                        <a:rPr lang="en-US" altLang="zh-TW" sz="1400" kern="100" dirty="0" smtClean="0">
                          <a:latin typeface="微軟正黑體" pitchFamily="34" charset="-120"/>
                          <a:ea typeface="微軟正黑體" pitchFamily="34" charset="-120"/>
                        </a:rPr>
                        <a:t>319</a:t>
                      </a:r>
                      <a:r>
                        <a:rPr lang="zh-TW" altLang="en-US" sz="1400" kern="100" dirty="0" smtClean="0">
                          <a:latin typeface="微軟正黑體" pitchFamily="34" charset="-120"/>
                          <a:ea typeface="微軟正黑體" pitchFamily="34" charset="-120"/>
                        </a:rPr>
                        <a:t>教室</a:t>
                      </a:r>
                      <a:r>
                        <a:rPr lang="en-US" altLang="zh-TW" sz="1400" kern="100" dirty="0" smtClean="0">
                          <a:latin typeface="微軟正黑體" pitchFamily="34" charset="-120"/>
                          <a:ea typeface="微軟正黑體" pitchFamily="34" charset="-120"/>
                        </a:rPr>
                        <a:t/>
                      </a:r>
                      <a:br>
                        <a:rPr lang="en-US" altLang="zh-TW" sz="1400" kern="100" dirty="0" smtClean="0">
                          <a:latin typeface="微軟正黑體" pitchFamily="34" charset="-120"/>
                          <a:ea typeface="微軟正黑體" pitchFamily="34" charset="-120"/>
                        </a:rPr>
                      </a:br>
                      <a:r>
                        <a:rPr lang="en-US" altLang="zh-TW" sz="1400" kern="100" dirty="0" smtClean="0">
                          <a:latin typeface="微軟正黑體" pitchFamily="34" charset="-120"/>
                          <a:ea typeface="微軟正黑體" pitchFamily="34" charset="-120"/>
                        </a:rPr>
                        <a:t>(</a:t>
                      </a:r>
                      <a:r>
                        <a:rPr lang="zh-TW" altLang="en-US" sz="1400" kern="100" dirty="0" smtClean="0">
                          <a:latin typeface="微軟正黑體" pitchFamily="34" charset="-120"/>
                          <a:ea typeface="微軟正黑體" pitchFamily="34" charset="-120"/>
                        </a:rPr>
                        <a:t>臺中市西屯區臺灣大道三段</a:t>
                      </a:r>
                      <a:r>
                        <a:rPr lang="en-US" altLang="zh-TW" sz="1400" kern="100" dirty="0" smtClean="0">
                          <a:latin typeface="微軟正黑體" pitchFamily="34" charset="-120"/>
                          <a:ea typeface="微軟正黑體" pitchFamily="34" charset="-120"/>
                        </a:rPr>
                        <a:t>658</a:t>
                      </a:r>
                      <a:r>
                        <a:rPr lang="zh-TW" altLang="en-US" sz="1400" kern="100" dirty="0" smtClean="0">
                          <a:latin typeface="微軟正黑體" pitchFamily="34" charset="-120"/>
                          <a:ea typeface="微軟正黑體" pitchFamily="34" charset="-120"/>
                        </a:rPr>
                        <a:t>號</a:t>
                      </a:r>
                      <a:r>
                        <a:rPr lang="en-US" altLang="zh-TW" sz="1400" kern="100" dirty="0" smtClean="0">
                          <a:latin typeface="微軟正黑體" pitchFamily="34" charset="-120"/>
                          <a:ea typeface="微軟正黑體" pitchFamily="34" charset="-120"/>
                        </a:rPr>
                        <a:t>3</a:t>
                      </a:r>
                      <a:r>
                        <a:rPr lang="zh-TW" altLang="en-US" sz="1400" kern="100" dirty="0" smtClean="0">
                          <a:latin typeface="微軟正黑體" pitchFamily="34" charset="-120"/>
                          <a:ea typeface="微軟正黑體" pitchFamily="34" charset="-120"/>
                        </a:rPr>
                        <a:t>樓</a:t>
                      </a:r>
                      <a:r>
                        <a:rPr lang="en-US" altLang="zh-TW" sz="1400" kern="100" dirty="0" smtClean="0">
                          <a:latin typeface="微軟正黑體" pitchFamily="34" charset="-120"/>
                          <a:ea typeface="微軟正黑體" pitchFamily="34" charset="-120"/>
                        </a:rPr>
                        <a:t>(Rich 19 </a:t>
                      </a:r>
                      <a:r>
                        <a:rPr lang="zh-TW" altLang="en-US" sz="1400" kern="100" dirty="0" smtClean="0">
                          <a:latin typeface="微軟正黑體" pitchFamily="34" charset="-120"/>
                          <a:ea typeface="微軟正黑體" pitchFamily="34" charset="-120"/>
                        </a:rPr>
                        <a:t>大樓</a:t>
                      </a:r>
                      <a:r>
                        <a:rPr lang="en-US" altLang="zh-TW" sz="1400" kern="100" dirty="0" smtClean="0">
                          <a:latin typeface="微軟正黑體" pitchFamily="34" charset="-120"/>
                          <a:ea typeface="微軟正黑體" pitchFamily="34" charset="-120"/>
                        </a:rPr>
                        <a:t>))</a:t>
                      </a:r>
                      <a:endParaRPr lang="zh-TW" altLang="zh-TW" sz="1400" kern="100" dirty="0">
                        <a:latin typeface="微軟正黑體" pitchFamily="34" charset="-120"/>
                        <a:ea typeface="微軟正黑體" pitchFamily="34" charset="-12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56912">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en-US" altLang="zh-TW" sz="1400" kern="100" dirty="0" smtClean="0">
                          <a:latin typeface="微軟正黑體" pitchFamily="34" charset="-120"/>
                          <a:ea typeface="微軟正黑體" pitchFamily="34" charset="-120"/>
                        </a:rPr>
                        <a:t>108</a:t>
                      </a:r>
                      <a:r>
                        <a:rPr lang="zh-TW" altLang="en-US" sz="1400" kern="100" dirty="0" smtClean="0">
                          <a:latin typeface="微軟正黑體" pitchFamily="34" charset="-120"/>
                          <a:ea typeface="微軟正黑體" pitchFamily="34" charset="-120"/>
                        </a:rPr>
                        <a:t>年</a:t>
                      </a:r>
                      <a:r>
                        <a:rPr lang="en-US" altLang="zh-TW" sz="1400" kern="100" dirty="0" smtClean="0">
                          <a:latin typeface="微軟正黑體" pitchFamily="34" charset="-120"/>
                          <a:ea typeface="微軟正黑體" pitchFamily="34" charset="-120"/>
                        </a:rPr>
                        <a:t>02</a:t>
                      </a:r>
                      <a:r>
                        <a:rPr lang="zh-TW" altLang="en-US" sz="1400" kern="100" dirty="0" smtClean="0">
                          <a:latin typeface="微軟正黑體" pitchFamily="34" charset="-120"/>
                          <a:ea typeface="微軟正黑體" pitchFamily="34" charset="-120"/>
                        </a:rPr>
                        <a:t>月</a:t>
                      </a:r>
                      <a:r>
                        <a:rPr lang="en-US" altLang="zh-TW" sz="1400" kern="100" dirty="0" smtClean="0">
                          <a:latin typeface="微軟正黑體" pitchFamily="34" charset="-120"/>
                          <a:ea typeface="微軟正黑體" pitchFamily="34" charset="-120"/>
                        </a:rPr>
                        <a:t>21</a:t>
                      </a:r>
                      <a:r>
                        <a:rPr lang="zh-TW" altLang="en-US" sz="1400" kern="100" dirty="0" smtClean="0">
                          <a:latin typeface="微軟正黑體" pitchFamily="34" charset="-120"/>
                          <a:ea typeface="微軟正黑體" pitchFamily="34" charset="-120"/>
                        </a:rPr>
                        <a:t>日</a:t>
                      </a:r>
                      <a:r>
                        <a:rPr lang="en-US" altLang="zh-TW" sz="1400" kern="100" dirty="0" smtClean="0">
                          <a:latin typeface="微軟正黑體" pitchFamily="34" charset="-120"/>
                          <a:ea typeface="微軟正黑體" pitchFamily="34" charset="-120"/>
                        </a:rPr>
                        <a:t>(</a:t>
                      </a:r>
                      <a:r>
                        <a:rPr lang="zh-TW" altLang="en-US" sz="1400" kern="100" dirty="0" smtClean="0">
                          <a:latin typeface="微軟正黑體" pitchFamily="34" charset="-120"/>
                          <a:ea typeface="微軟正黑體" pitchFamily="34" charset="-120"/>
                        </a:rPr>
                        <a:t>四</a:t>
                      </a:r>
                      <a:r>
                        <a:rPr lang="en-US" altLang="zh-TW" sz="1400" kern="100" dirty="0" smtClean="0">
                          <a:latin typeface="微軟正黑體" pitchFamily="34" charset="-120"/>
                          <a:ea typeface="微軟正黑體" pitchFamily="34" charset="-120"/>
                        </a:rPr>
                        <a:t>)</a:t>
                      </a:r>
                    </a:p>
                  </a:txBody>
                  <a:tcPr marL="0" marR="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9C9"/>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400" kern="100" dirty="0" smtClean="0">
                          <a:latin typeface="微軟正黑體" pitchFamily="34" charset="-120"/>
                          <a:ea typeface="微軟正黑體" pitchFamily="34" charset="-120"/>
                        </a:rPr>
                        <a:t>台南文化創意產業園區創意生活館</a:t>
                      </a:r>
                      <a:r>
                        <a:rPr lang="en-US" altLang="zh-TW" sz="1400" kern="100" dirty="0" smtClean="0">
                          <a:latin typeface="微軟正黑體" pitchFamily="34" charset="-120"/>
                          <a:ea typeface="微軟正黑體" pitchFamily="34" charset="-120"/>
                        </a:rPr>
                        <a:t>4</a:t>
                      </a:r>
                      <a:r>
                        <a:rPr lang="zh-TW" altLang="en-US" sz="1400" kern="100" dirty="0" smtClean="0">
                          <a:latin typeface="微軟正黑體" pitchFamily="34" charset="-120"/>
                          <a:ea typeface="微軟正黑體" pitchFamily="34" charset="-120"/>
                        </a:rPr>
                        <a:t>樓</a:t>
                      </a:r>
                      <a:r>
                        <a:rPr lang="en-US" altLang="zh-TW" sz="1400" kern="100" dirty="0" smtClean="0">
                          <a:latin typeface="微軟正黑體" pitchFamily="34" charset="-120"/>
                          <a:ea typeface="微軟正黑體" pitchFamily="34" charset="-120"/>
                        </a:rPr>
                        <a:t>B</a:t>
                      </a:r>
                      <a:r>
                        <a:rPr lang="zh-TW" altLang="en-US" sz="1400" kern="100" dirty="0" smtClean="0">
                          <a:latin typeface="微軟正黑體" pitchFamily="34" charset="-120"/>
                          <a:ea typeface="微軟正黑體" pitchFamily="34" charset="-120"/>
                        </a:rPr>
                        <a:t>區文創講堂</a:t>
                      </a:r>
                      <a:r>
                        <a:rPr lang="en-US" altLang="zh-TW" sz="1400" kern="100" dirty="0" smtClean="0">
                          <a:latin typeface="微軟正黑體" pitchFamily="34" charset="-120"/>
                          <a:ea typeface="微軟正黑體" pitchFamily="34" charset="-120"/>
                        </a:rPr>
                        <a:t>(</a:t>
                      </a:r>
                      <a:r>
                        <a:rPr lang="zh-TW" altLang="en-US" sz="1400" kern="100" dirty="0" smtClean="0">
                          <a:latin typeface="微軟正黑體" pitchFamily="34" charset="-120"/>
                          <a:ea typeface="微軟正黑體" pitchFamily="34" charset="-120"/>
                        </a:rPr>
                        <a:t>臺南市東區北門路二段</a:t>
                      </a:r>
                      <a:r>
                        <a:rPr lang="en-US" altLang="zh-TW" sz="1400" kern="100" dirty="0" smtClean="0">
                          <a:latin typeface="微軟正黑體" pitchFamily="34" charset="-120"/>
                          <a:ea typeface="微軟正黑體" pitchFamily="34" charset="-120"/>
                        </a:rPr>
                        <a:t>16</a:t>
                      </a:r>
                      <a:r>
                        <a:rPr lang="zh-TW" altLang="en-US" sz="1400" kern="100" dirty="0" smtClean="0">
                          <a:latin typeface="微軟正黑體" pitchFamily="34" charset="-120"/>
                          <a:ea typeface="微軟正黑體" pitchFamily="34" charset="-120"/>
                        </a:rPr>
                        <a:t>號</a:t>
                      </a:r>
                      <a:r>
                        <a:rPr lang="en-US" altLang="zh-TW" sz="1400" kern="100" dirty="0" smtClean="0">
                          <a:latin typeface="微軟正黑體" pitchFamily="34" charset="-120"/>
                          <a:ea typeface="微軟正黑體" pitchFamily="34" charset="-120"/>
                        </a:rPr>
                        <a:t>)</a:t>
                      </a:r>
                      <a:endParaRPr lang="zh-TW" altLang="zh-TW" sz="1400" kern="100" dirty="0">
                        <a:latin typeface="微軟正黑體" pitchFamily="34" charset="-120"/>
                        <a:ea typeface="微軟正黑體" pitchFamily="34" charset="-12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bl>
          </a:graphicData>
        </a:graphic>
      </p:graphicFrame>
      <p:graphicFrame>
        <p:nvGraphicFramePr>
          <p:cNvPr id="30" name="表格 29"/>
          <p:cNvGraphicFramePr>
            <a:graphicFrameLocks noGrp="1"/>
          </p:cNvGraphicFramePr>
          <p:nvPr/>
        </p:nvGraphicFramePr>
        <p:xfrm>
          <a:off x="515938" y="3321050"/>
          <a:ext cx="5761037" cy="2774950"/>
        </p:xfrm>
        <a:graphic>
          <a:graphicData uri="http://schemas.openxmlformats.org/drawingml/2006/table">
            <a:tbl>
              <a:tblPr firstRow="1" bandRow="1"/>
              <a:tblGrid>
                <a:gridCol w="1584175"/>
                <a:gridCol w="4176464"/>
              </a:tblGrid>
              <a:tr h="296315">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b="1" dirty="0" smtClean="0">
                          <a:latin typeface="微軟正黑體" pitchFamily="34" charset="-120"/>
                          <a:ea typeface="微軟正黑體" pitchFamily="34" charset="-120"/>
                        </a:rPr>
                        <a:t>時間</a:t>
                      </a:r>
                      <a:endParaRPr lang="zh-TW" altLang="en-US" sz="1400" b="1" dirty="0">
                        <a:latin typeface="微軟正黑體" pitchFamily="34" charset="-120"/>
                        <a:ea typeface="微軟正黑體" pitchFamily="34" charset="-120"/>
                        <a:cs typeface="Times New Roman"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5050"/>
                    </a:solidFill>
                  </a:tcPr>
                </a:tc>
                <a:tc>
                  <a:txBody>
                    <a:bodyPr/>
                    <a:lstStyle>
                      <a:defPPr>
                        <a:defRPr lang="ja-JP"/>
                      </a:defPPr>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ctr"/>
                      <a:r>
                        <a:rPr lang="zh-TW" altLang="en-US" sz="1400" b="1" dirty="0" smtClean="0">
                          <a:latin typeface="微軟正黑體" pitchFamily="34" charset="-120"/>
                          <a:ea typeface="微軟正黑體" pitchFamily="34" charset="-120"/>
                        </a:rPr>
                        <a:t>內容</a:t>
                      </a:r>
                      <a:endParaRPr lang="zh-TW" altLang="en-US" sz="1400" b="1" dirty="0">
                        <a:latin typeface="微軟正黑體" pitchFamily="34" charset="-120"/>
                        <a:ea typeface="微軟正黑體" pitchFamily="34" charset="-120"/>
                        <a:cs typeface="Times New Roman" pitchFamily="18"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5050"/>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a:latin typeface="微軟正黑體" pitchFamily="34" charset="-120"/>
                          <a:ea typeface="微軟正黑體" pitchFamily="34" charset="-120"/>
                        </a:rPr>
                        <a:t>13:00-13:30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9C9"/>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b="0" dirty="0" smtClean="0">
                          <a:latin typeface="微軟正黑體" pitchFamily="34" charset="-120"/>
                          <a:ea typeface="微軟正黑體" pitchFamily="34" charset="-120"/>
                        </a:rPr>
                        <a:t>活動報到</a:t>
                      </a:r>
                      <a:endParaRPr lang="zh-TW" altLang="en-US" sz="1400" b="0" dirty="0">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13:30-13:40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b="0" dirty="0" smtClean="0">
                          <a:latin typeface="微軟正黑體" pitchFamily="34" charset="-120"/>
                          <a:ea typeface="微軟正黑體" pitchFamily="34" charset="-120"/>
                        </a:rPr>
                        <a:t>貴賓致詞</a:t>
                      </a:r>
                      <a:endParaRPr lang="zh-TW" altLang="en-US" sz="1400" b="0" dirty="0">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6149">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13:40-14:10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9C9"/>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zh-TW" sz="1400" b="1" kern="1200" dirty="0" smtClean="0">
                          <a:solidFill>
                            <a:srgbClr val="3333FF"/>
                          </a:solidFill>
                          <a:latin typeface="微軟正黑體" pitchFamily="34" charset="-120"/>
                          <a:ea typeface="微軟正黑體" pitchFamily="34" charset="-120"/>
                          <a:cs typeface="Times New Roman" pitchFamily="18" charset="0"/>
                        </a:rPr>
                        <a:t>哺</a:t>
                      </a:r>
                      <a:r>
                        <a:rPr kumimoji="1" lang="en-US" altLang="zh-TW" sz="1400" b="1" kern="1200" dirty="0" smtClean="0">
                          <a:solidFill>
                            <a:srgbClr val="3333FF"/>
                          </a:solidFill>
                          <a:latin typeface="微軟正黑體" pitchFamily="34" charset="-120"/>
                          <a:ea typeface="微軟正黑體" pitchFamily="34" charset="-120"/>
                          <a:cs typeface="Times New Roman" pitchFamily="18" charset="0"/>
                        </a:rPr>
                        <a:t>(</a:t>
                      </a:r>
                      <a:r>
                        <a:rPr kumimoji="1" lang="zh-TW" altLang="zh-TW" sz="1400" b="1" kern="1200" dirty="0" smtClean="0">
                          <a:solidFill>
                            <a:srgbClr val="3333FF"/>
                          </a:solidFill>
                          <a:latin typeface="微軟正黑體" pitchFamily="34" charset="-120"/>
                          <a:ea typeface="微軟正黑體" pitchFamily="34" charset="-120"/>
                          <a:cs typeface="Times New Roman" pitchFamily="18" charset="0"/>
                        </a:rPr>
                        <a:t>集</a:t>
                      </a:r>
                      <a:r>
                        <a:rPr kumimoji="1" lang="en-US" altLang="zh-TW" sz="1400" b="1" kern="1200" dirty="0" smtClean="0">
                          <a:solidFill>
                            <a:srgbClr val="3333FF"/>
                          </a:solidFill>
                          <a:latin typeface="微軟正黑體" pitchFamily="34" charset="-120"/>
                          <a:ea typeface="微軟正黑體" pitchFamily="34" charset="-120"/>
                          <a:cs typeface="Times New Roman" pitchFamily="18" charset="0"/>
                        </a:rPr>
                        <a:t>)</a:t>
                      </a:r>
                      <a:r>
                        <a:rPr kumimoji="1" lang="zh-TW" altLang="zh-TW" sz="1400" b="1" kern="1200" smtClean="0">
                          <a:solidFill>
                            <a:srgbClr val="3333FF"/>
                          </a:solidFill>
                          <a:latin typeface="微軟正黑體" pitchFamily="34" charset="-120"/>
                          <a:ea typeface="微軟正黑體" pitchFamily="34" charset="-120"/>
                          <a:cs typeface="Times New Roman" pitchFamily="18" charset="0"/>
                        </a:rPr>
                        <a:t>乳室與托兒設施措施設置</a:t>
                      </a:r>
                      <a:r>
                        <a:rPr kumimoji="1" lang="zh-TW" altLang="en-US" sz="1400" b="1" kern="1200" smtClean="0">
                          <a:solidFill>
                            <a:srgbClr val="3333FF"/>
                          </a:solidFill>
                          <a:latin typeface="微軟正黑體" pitchFamily="34" charset="-120"/>
                          <a:ea typeface="微軟正黑體" pitchFamily="34" charset="-120"/>
                          <a:cs typeface="Times New Roman" pitchFamily="18" charset="0"/>
                        </a:rPr>
                        <a:t>及經費補助說明</a:t>
                      </a:r>
                      <a:endParaRPr kumimoji="1" lang="zh-TW" altLang="en-US" sz="1400" b="1" kern="1200" dirty="0" smtClean="0">
                        <a:solidFill>
                          <a:srgbClr val="3333FF"/>
                        </a:solidFill>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r h="302377">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14:10-14:40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線上申請補助系統操作說明</a:t>
                      </a:r>
                      <a:endParaRPr kumimoji="1" lang="zh-TW" altLang="en-US" sz="1400" b="1" kern="1200" dirty="0">
                        <a:solidFill>
                          <a:srgbClr val="3333FF"/>
                        </a:solidFill>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14:40-14:50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9C9"/>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b="0" dirty="0" smtClean="0">
                          <a:latin typeface="微軟正黑體" pitchFamily="34" charset="-120"/>
                          <a:ea typeface="微軟正黑體" pitchFamily="34" charset="-120"/>
                        </a:rPr>
                        <a:t>休息時間</a:t>
                      </a:r>
                      <a:endParaRPr lang="zh-TW" altLang="en-US" sz="1400" b="0" dirty="0">
                        <a:solidFill>
                          <a:schemeClr val="tx1"/>
                        </a:solidFill>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14:50-16:20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kumimoji="1" lang="zh-TW" altLang="en-US" sz="1400" b="1" kern="1200" dirty="0" smtClean="0">
                          <a:solidFill>
                            <a:srgbClr val="3333FF"/>
                          </a:solidFill>
                          <a:latin typeface="微軟正黑體" pitchFamily="34" charset="-120"/>
                          <a:ea typeface="微軟正黑體" pitchFamily="34" charset="-120"/>
                          <a:cs typeface="Times New Roman" pitchFamily="18" charset="0"/>
                        </a:rPr>
                        <a:t>申請暨核銷作業實務教學</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16:20-16:40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9C9"/>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r>
                        <a:rPr lang="zh-TW" altLang="en-US" sz="1400" b="0" kern="1200" dirty="0" smtClean="0">
                          <a:latin typeface="微軟正黑體" pitchFamily="34" charset="-120"/>
                          <a:ea typeface="微軟正黑體" pitchFamily="34" charset="-120"/>
                        </a:rPr>
                        <a:t>綜合座談</a:t>
                      </a:r>
                      <a:endParaRPr lang="zh-TW" altLang="en-US" sz="1400" b="0" kern="1200" dirty="0" smtClean="0">
                        <a:solidFill>
                          <a:srgbClr val="3333FF"/>
                        </a:solidFill>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9C9"/>
                    </a:solidFill>
                  </a:tcPr>
                </a:tc>
              </a:tr>
              <a:tr h="296315">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algn="ctr" defTabSz="914400" rtl="0" eaLnBrk="1" latinLnBrk="0" hangingPunct="1">
                        <a:lnSpc>
                          <a:spcPts val="2200"/>
                        </a:lnSpc>
                        <a:spcAft>
                          <a:spcPts val="0"/>
                        </a:spcAft>
                      </a:pPr>
                      <a:r>
                        <a:rPr lang="en-US" altLang="zh-TW" sz="1400" b="0" kern="1200" dirty="0" smtClean="0">
                          <a:latin typeface="微軟正黑體" pitchFamily="34" charset="-120"/>
                          <a:ea typeface="微軟正黑體" pitchFamily="34" charset="-120"/>
                        </a:rPr>
                        <a:t>16:40</a:t>
                      </a:r>
                      <a:endParaRPr lang="zh-TW" altLang="zh-TW" sz="1400" b="0" kern="1200" dirty="0">
                        <a:solidFill>
                          <a:schemeClr val="dk1"/>
                        </a:solidFill>
                        <a:latin typeface="微軟正黑體" pitchFamily="34" charset="-120"/>
                        <a:ea typeface="微軟正黑體" pitchFamily="34" charset="-120"/>
                        <a:cs typeface="Times New Roman"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c>
                  <a:txBody>
                    <a:bodyPr/>
                    <a:lstStyle>
                      <a:defPPr>
                        <a:defRPr lang="ja-JP"/>
                      </a:defPPr>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algn="ctr"/>
                      <a:r>
                        <a:rPr lang="zh-TW" altLang="en-US" sz="1400" b="0" dirty="0" smtClean="0">
                          <a:latin typeface="微軟正黑體" pitchFamily="34" charset="-120"/>
                          <a:ea typeface="微軟正黑體" pitchFamily="34" charset="-120"/>
                        </a:rPr>
                        <a:t>賦歸</a:t>
                      </a:r>
                      <a:endParaRPr lang="zh-TW" altLang="en-US" sz="1400" b="0" dirty="0">
                        <a:latin typeface="微軟正黑體" pitchFamily="34" charset="-120"/>
                        <a:ea typeface="微軟正黑體" pitchFamily="34" charset="-120"/>
                        <a:cs typeface="Times New Roman" pitchFamily="18" charset="0"/>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bg1">
                        <a:lumMod val="95000"/>
                      </a:schemeClr>
                    </a:solidFill>
                  </a:tcPr>
                </a:tc>
              </a:tr>
            </a:tbl>
          </a:graphicData>
        </a:graphic>
      </p:graphicFrame>
      <p:pic>
        <p:nvPicPr>
          <p:cNvPr id="14411"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557838" y="5508625"/>
            <a:ext cx="1017587" cy="1474788"/>
          </a:xfrm>
          <a:prstGeom prst="rect">
            <a:avLst/>
          </a:prstGeom>
          <a:noFill/>
          <a:ln w="9525">
            <a:noFill/>
            <a:miter lim="800000"/>
            <a:headEnd/>
            <a:tailEnd/>
          </a:ln>
        </p:spPr>
      </p:pic>
      <p:sp>
        <p:nvSpPr>
          <p:cNvPr id="14412" name="矩形 26"/>
          <p:cNvSpPr>
            <a:spLocks noChangeArrowheads="1"/>
          </p:cNvSpPr>
          <p:nvPr/>
        </p:nvSpPr>
        <p:spPr bwMode="auto">
          <a:xfrm>
            <a:off x="3417888" y="3059113"/>
            <a:ext cx="2852737" cy="277812"/>
          </a:xfrm>
          <a:prstGeom prst="rect">
            <a:avLst/>
          </a:prstGeom>
          <a:noFill/>
          <a:ln w="9525">
            <a:noFill/>
            <a:miter lim="800000"/>
            <a:headEnd/>
            <a:tailEnd/>
          </a:ln>
        </p:spPr>
        <p:txBody>
          <a:bodyPr>
            <a:spAutoFit/>
          </a:bodyPr>
          <a:lstStyle/>
          <a:p>
            <a:r>
              <a:rPr kumimoji="0" lang="en-US" altLang="zh-TW" sz="1200" b="1">
                <a:solidFill>
                  <a:srgbClr val="FF0000"/>
                </a:solidFill>
                <a:latin typeface="微軟正黑體"/>
                <a:ea typeface="微軟正黑體"/>
                <a:cs typeface="微軟正黑體"/>
              </a:rPr>
              <a:t>(108</a:t>
            </a:r>
            <a:r>
              <a:rPr kumimoji="0" lang="zh-TW" altLang="en-US" sz="1200" b="1">
                <a:solidFill>
                  <a:srgbClr val="FF0000"/>
                </a:solidFill>
                <a:latin typeface="微軟正黑體"/>
                <a:ea typeface="微軟正黑體"/>
                <a:cs typeface="微軟正黑體"/>
              </a:rPr>
              <a:t>年</a:t>
            </a:r>
            <a:r>
              <a:rPr kumimoji="0" lang="en-US" altLang="zh-TW" sz="1200" b="1">
                <a:solidFill>
                  <a:srgbClr val="FF0000"/>
                </a:solidFill>
                <a:latin typeface="微軟正黑體"/>
                <a:ea typeface="微軟正黑體"/>
                <a:cs typeface="微軟正黑體"/>
              </a:rPr>
              <a:t>02</a:t>
            </a:r>
            <a:r>
              <a:rPr kumimoji="0" lang="zh-TW" altLang="en-US" sz="1200" b="1">
                <a:solidFill>
                  <a:srgbClr val="FF0000"/>
                </a:solidFill>
                <a:latin typeface="微軟正黑體"/>
                <a:ea typeface="微軟正黑體"/>
                <a:cs typeface="微軟正黑體"/>
              </a:rPr>
              <a:t>月</a:t>
            </a:r>
            <a:r>
              <a:rPr kumimoji="0" lang="en-US" altLang="zh-TW" sz="1200" b="1">
                <a:solidFill>
                  <a:srgbClr val="FF0000"/>
                </a:solidFill>
                <a:latin typeface="微軟正黑體"/>
                <a:ea typeface="微軟正黑體"/>
                <a:cs typeface="微軟正黑體"/>
              </a:rPr>
              <a:t>14</a:t>
            </a:r>
            <a:r>
              <a:rPr kumimoji="0" lang="zh-TW" altLang="en-US" sz="1200" b="1">
                <a:solidFill>
                  <a:srgbClr val="FF0000"/>
                </a:solidFill>
                <a:latin typeface="微軟正黑體"/>
                <a:ea typeface="微軟正黑體"/>
                <a:cs typeface="微軟正黑體"/>
              </a:rPr>
              <a:t>日報名截止，請儘速報名</a:t>
            </a:r>
            <a:r>
              <a:rPr kumimoji="0" lang="en-US" altLang="zh-TW" sz="1200" b="1">
                <a:solidFill>
                  <a:srgbClr val="FF0000"/>
                </a:solidFill>
                <a:latin typeface="微軟正黑體"/>
                <a:ea typeface="微軟正黑體"/>
                <a:cs typeface="微軟正黑體"/>
              </a:rPr>
              <a:t>)</a:t>
            </a:r>
            <a:endParaRPr kumimoji="0" lang="zh-TW" altLang="en-US" sz="1200" b="1">
              <a:solidFill>
                <a:srgbClr val="FF0000"/>
              </a:solidFill>
              <a:latin typeface="微軟正黑體"/>
              <a:ea typeface="微軟正黑體"/>
              <a:cs typeface="微軟正黑體"/>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3513" y="836613"/>
            <a:ext cx="1182687" cy="504825"/>
          </a:xfrm>
          <a:prstGeom prst="rect">
            <a:avLst/>
          </a:prstGeom>
          <a:noFill/>
          <a:ln w="9525">
            <a:noFill/>
            <a:miter lim="800000"/>
            <a:headEnd/>
            <a:tailEnd/>
          </a:ln>
        </p:spPr>
      </p:pic>
      <p:pic>
        <p:nvPicPr>
          <p:cNvPr id="16386"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8243888"/>
            <a:ext cx="2039938" cy="900112"/>
          </a:xfrm>
          <a:prstGeom prst="rect">
            <a:avLst/>
          </a:prstGeom>
          <a:noFill/>
          <a:ln w="9525">
            <a:noFill/>
            <a:miter lim="800000"/>
            <a:headEnd/>
            <a:tailEnd/>
          </a:ln>
        </p:spPr>
      </p:pic>
      <p:pic>
        <p:nvPicPr>
          <p:cNvPr id="16387"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18063" y="8243888"/>
            <a:ext cx="2039937" cy="900112"/>
          </a:xfrm>
          <a:prstGeom prst="rect">
            <a:avLst/>
          </a:prstGeom>
          <a:noFill/>
          <a:ln w="9525">
            <a:noFill/>
            <a:miter lim="800000"/>
            <a:headEnd/>
            <a:tailEnd/>
          </a:ln>
        </p:spPr>
      </p:pic>
      <p:sp>
        <p:nvSpPr>
          <p:cNvPr id="16388" name="Text Box 28"/>
          <p:cNvSpPr txBox="1">
            <a:spLocks noChangeArrowheads="1"/>
          </p:cNvSpPr>
          <p:nvPr/>
        </p:nvSpPr>
        <p:spPr bwMode="auto">
          <a:xfrm>
            <a:off x="285750" y="900113"/>
            <a:ext cx="877888" cy="414337"/>
          </a:xfrm>
          <a:prstGeom prst="rect">
            <a:avLst/>
          </a:prstGeom>
          <a:noFill/>
          <a:ln w="9525">
            <a:noFill/>
            <a:miter lim="800000"/>
            <a:headEnd/>
            <a:tailEnd/>
          </a:ln>
        </p:spPr>
        <p:txBody>
          <a:bodyPr wrap="none">
            <a:spAutoFit/>
          </a:bodyPr>
          <a:lstStyle/>
          <a:p>
            <a:pPr>
              <a:lnSpc>
                <a:spcPts val="2800"/>
              </a:lnSpc>
            </a:pPr>
            <a:r>
              <a:rPr kumimoji="0" lang="zh-TW" altLang="en-US" b="1">
                <a:latin typeface="微軟正黑體"/>
                <a:ea typeface="微軟正黑體"/>
                <a:cs typeface="微軟正黑體"/>
              </a:rPr>
              <a:t>報名表</a:t>
            </a:r>
            <a:endParaRPr kumimoji="0" lang="zh-TW" altLang="zh-TW" b="1">
              <a:latin typeface="微軟正黑體"/>
              <a:ea typeface="微軟正黑體"/>
              <a:cs typeface="微軟正黑體"/>
            </a:endParaRPr>
          </a:p>
        </p:txBody>
      </p:sp>
      <p:graphicFrame>
        <p:nvGraphicFramePr>
          <p:cNvPr id="24" name="表格 23"/>
          <p:cNvGraphicFramePr>
            <a:graphicFrameLocks noGrp="1"/>
          </p:cNvGraphicFramePr>
          <p:nvPr/>
        </p:nvGraphicFramePr>
        <p:xfrm>
          <a:off x="128588" y="1419225"/>
          <a:ext cx="6597650" cy="5680075"/>
        </p:xfrm>
        <a:graphic>
          <a:graphicData uri="http://schemas.openxmlformats.org/drawingml/2006/table">
            <a:tbl>
              <a:tblPr/>
              <a:tblGrid>
                <a:gridCol w="974609"/>
                <a:gridCol w="1841334"/>
                <a:gridCol w="876546"/>
                <a:gridCol w="984388"/>
                <a:gridCol w="751695"/>
                <a:gridCol w="1168780"/>
              </a:tblGrid>
              <a:tr h="347463">
                <a:tc>
                  <a:txBody>
                    <a:bodyPr/>
                    <a:lstStyle/>
                    <a:p>
                      <a:pPr algn="ctr">
                        <a:lnSpc>
                          <a:spcPts val="1800"/>
                        </a:lnSpc>
                        <a:spcAft>
                          <a:spcPts val="0"/>
                        </a:spcAft>
                      </a:pPr>
                      <a:r>
                        <a:rPr kumimoji="1" lang="zh-TW" sz="1200" b="1" kern="100" dirty="0" smtClean="0">
                          <a:solidFill>
                            <a:schemeClr val="tx1"/>
                          </a:solidFill>
                          <a:latin typeface="Times New Roman"/>
                          <a:ea typeface="微軟正黑體"/>
                          <a:cs typeface="+mn-cs"/>
                        </a:rPr>
                        <a:t>姓</a:t>
                      </a:r>
                      <a:r>
                        <a:rPr kumimoji="1" lang="en-US" altLang="zh-TW" sz="1200" b="1" kern="100" dirty="0" smtClean="0">
                          <a:solidFill>
                            <a:schemeClr val="tx1"/>
                          </a:solidFill>
                          <a:latin typeface="Times New Roman"/>
                          <a:ea typeface="微軟正黑體"/>
                          <a:cs typeface="+mn-cs"/>
                        </a:rPr>
                        <a:t>        </a:t>
                      </a:r>
                      <a:r>
                        <a:rPr kumimoji="1" lang="zh-TW" sz="1200" b="1" kern="100" dirty="0" smtClean="0">
                          <a:solidFill>
                            <a:schemeClr val="tx1"/>
                          </a:solidFill>
                          <a:latin typeface="Times New Roman"/>
                          <a:ea typeface="微軟正黑體"/>
                          <a:cs typeface="+mn-cs"/>
                        </a:rPr>
                        <a:t>名</a:t>
                      </a:r>
                      <a:endParaRPr kumimoji="1" lang="zh-TW" sz="1200" b="1" kern="100" dirty="0">
                        <a:solidFill>
                          <a:schemeClr val="tx1"/>
                        </a:solidFill>
                        <a:latin typeface="Times New Roman"/>
                        <a:ea typeface="微軟正黑體"/>
                        <a:cs typeface="+mn-cs"/>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kumimoji="1" lang="zh-TW" sz="1200" b="1" kern="100" dirty="0" smtClean="0">
                          <a:solidFill>
                            <a:schemeClr val="tx1"/>
                          </a:solidFill>
                          <a:latin typeface="Times New Roman"/>
                          <a:ea typeface="微軟正黑體"/>
                          <a:cs typeface="+mn-cs"/>
                        </a:rPr>
                        <a:t>職</a:t>
                      </a:r>
                      <a:r>
                        <a:rPr kumimoji="1" lang="en-US" altLang="zh-TW" sz="1200" b="1" kern="100" dirty="0" smtClean="0">
                          <a:solidFill>
                            <a:schemeClr val="tx1"/>
                          </a:solidFill>
                          <a:latin typeface="Times New Roman"/>
                          <a:ea typeface="微軟正黑體"/>
                          <a:cs typeface="+mn-cs"/>
                        </a:rPr>
                        <a:t>       </a:t>
                      </a:r>
                      <a:r>
                        <a:rPr kumimoji="1" lang="zh-TW" sz="1200" b="1" kern="100" dirty="0" smtClean="0">
                          <a:solidFill>
                            <a:schemeClr val="tx1"/>
                          </a:solidFill>
                          <a:latin typeface="Times New Roman"/>
                          <a:ea typeface="微軟正黑體"/>
                          <a:cs typeface="+mn-cs"/>
                        </a:rPr>
                        <a:t>稱</a:t>
                      </a:r>
                      <a:endParaRPr kumimoji="1" lang="zh-TW" sz="1200" b="1" kern="100" dirty="0">
                        <a:solidFill>
                          <a:schemeClr val="tx1"/>
                        </a:solidFill>
                        <a:latin typeface="Times New Roman"/>
                        <a:ea typeface="微軟正黑體"/>
                        <a:cs typeface="+mn-cs"/>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zh-TW" sz="1200" b="1" kern="100" dirty="0">
                          <a:latin typeface="Times New Roman"/>
                          <a:ea typeface="微軟正黑體"/>
                        </a:rPr>
                        <a:t>性別</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b="1" kern="100" dirty="0">
                          <a:latin typeface="Times New Roman"/>
                          <a:ea typeface="標楷體"/>
                        </a:rPr>
                        <a:t>□</a:t>
                      </a:r>
                      <a:r>
                        <a:rPr lang="zh-TW" sz="1200" kern="100" dirty="0" smtClean="0">
                          <a:latin typeface="Times New Roman"/>
                          <a:ea typeface="微軟正黑體"/>
                        </a:rPr>
                        <a:t>男</a:t>
                      </a:r>
                      <a:r>
                        <a:rPr lang="en-US" altLang="zh-TW" sz="1200" kern="100" dirty="0" smtClean="0">
                          <a:latin typeface="Times New Roman"/>
                          <a:ea typeface="微軟正黑體"/>
                        </a:rPr>
                        <a:t>  </a:t>
                      </a:r>
                      <a:r>
                        <a:rPr lang="en-US" sz="1200" kern="100" dirty="0" smtClean="0">
                          <a:latin typeface="Times New Roman"/>
                          <a:ea typeface="微軟正黑體"/>
                        </a:rPr>
                        <a:t>  </a:t>
                      </a:r>
                      <a:r>
                        <a:rPr lang="zh-TW" sz="1200" b="1" kern="100" dirty="0">
                          <a:latin typeface="Times New Roman"/>
                          <a:ea typeface="標楷體"/>
                        </a:rPr>
                        <a:t>□</a:t>
                      </a:r>
                      <a:r>
                        <a:rPr lang="zh-TW" sz="1200" kern="100" dirty="0">
                          <a:latin typeface="Times New Roman"/>
                          <a:ea typeface="微軟正黑體"/>
                        </a:rPr>
                        <a:t>女</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736">
                <a:tc>
                  <a:txBody>
                    <a:bodyPr/>
                    <a:lstStyle/>
                    <a:p>
                      <a:pPr algn="ctr">
                        <a:lnSpc>
                          <a:spcPts val="1800"/>
                        </a:lnSpc>
                        <a:spcAft>
                          <a:spcPts val="0"/>
                        </a:spcAft>
                      </a:pPr>
                      <a:r>
                        <a:rPr lang="zh-TW" sz="1200" b="1" kern="100" dirty="0" smtClean="0">
                          <a:latin typeface="Times New Roman"/>
                          <a:ea typeface="微軟正黑體"/>
                        </a:rPr>
                        <a:t>事業單位</a:t>
                      </a:r>
                      <a:r>
                        <a:rPr lang="en-US" altLang="zh-TW" sz="1200" b="1" kern="100" dirty="0" smtClean="0">
                          <a:latin typeface="Times New Roman"/>
                          <a:ea typeface="微軟正黑體"/>
                        </a:rPr>
                        <a:t/>
                      </a:r>
                      <a:br>
                        <a:rPr lang="en-US" altLang="zh-TW" sz="1200" b="1" kern="100" dirty="0" smtClean="0">
                          <a:latin typeface="Times New Roman"/>
                          <a:ea typeface="微軟正黑體"/>
                        </a:rPr>
                      </a:br>
                      <a:r>
                        <a:rPr lang="zh-TW" altLang="en-US" sz="1200" b="1" kern="100" dirty="0" smtClean="0">
                          <a:latin typeface="Times New Roman"/>
                          <a:ea typeface="微軟正黑體"/>
                        </a:rPr>
                        <a:t>名        稱</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b="1" kern="100" dirty="0">
                          <a:latin typeface="Times New Roman"/>
                          <a:ea typeface="微軟正黑體"/>
                        </a:rPr>
                        <a:t>事業單位</a:t>
                      </a:r>
                      <a:endParaRPr lang="zh-TW" sz="1200" kern="100" dirty="0">
                        <a:latin typeface="Times New Roman"/>
                        <a:ea typeface="新細明體"/>
                      </a:endParaRPr>
                    </a:p>
                    <a:p>
                      <a:pPr algn="ctr">
                        <a:lnSpc>
                          <a:spcPts val="1800"/>
                        </a:lnSpc>
                        <a:spcAft>
                          <a:spcPts val="0"/>
                        </a:spcAft>
                      </a:pPr>
                      <a:r>
                        <a:rPr lang="zh-TW" sz="1200" b="1" kern="100" dirty="0">
                          <a:latin typeface="Times New Roman"/>
                          <a:ea typeface="微軟正黑體"/>
                        </a:rPr>
                        <a:t>統一編號</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zh-TW" sz="1200" b="1" kern="100">
                          <a:latin typeface="Times New Roman"/>
                          <a:ea typeface="微軟正黑體"/>
                        </a:rPr>
                        <a:t>服務</a:t>
                      </a:r>
                      <a:endParaRPr lang="zh-TW" sz="1200" kern="100">
                        <a:latin typeface="Times New Roman"/>
                        <a:ea typeface="新細明體"/>
                      </a:endParaRPr>
                    </a:p>
                    <a:p>
                      <a:pPr algn="dist">
                        <a:lnSpc>
                          <a:spcPts val="1800"/>
                        </a:lnSpc>
                        <a:spcAft>
                          <a:spcPts val="0"/>
                        </a:spcAft>
                      </a:pPr>
                      <a:r>
                        <a:rPr lang="zh-TW" sz="1200" b="1" kern="100">
                          <a:latin typeface="Times New Roman"/>
                          <a:ea typeface="微軟正黑體"/>
                        </a:rPr>
                        <a:t>部門</a:t>
                      </a:r>
                      <a:endParaRPr lang="zh-TW" sz="1200" kern="10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483">
                <a:tc>
                  <a:txBody>
                    <a:bodyPr/>
                    <a:lstStyle/>
                    <a:p>
                      <a:pPr algn="ctr">
                        <a:lnSpc>
                          <a:spcPts val="1800"/>
                        </a:lnSpc>
                        <a:spcAft>
                          <a:spcPts val="0"/>
                        </a:spcAft>
                      </a:pPr>
                      <a:r>
                        <a:rPr lang="zh-TW" sz="1200" b="1" kern="100" dirty="0" smtClean="0">
                          <a:latin typeface="Times New Roman"/>
                          <a:ea typeface="微軟正黑體"/>
                        </a:rPr>
                        <a:t>電</a:t>
                      </a:r>
                      <a:r>
                        <a:rPr lang="en-US" altLang="zh-TW" sz="1200" b="1" kern="100" dirty="0" smtClean="0">
                          <a:latin typeface="Times New Roman"/>
                          <a:ea typeface="微軟正黑體"/>
                        </a:rPr>
                        <a:t>        </a:t>
                      </a:r>
                      <a:r>
                        <a:rPr lang="zh-TW" sz="1200" b="1" kern="100" dirty="0" smtClean="0">
                          <a:latin typeface="Times New Roman"/>
                          <a:ea typeface="微軟正黑體"/>
                        </a:rPr>
                        <a:t>話</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dist">
                        <a:lnSpc>
                          <a:spcPts val="1800"/>
                        </a:lnSpc>
                        <a:spcAft>
                          <a:spcPts val="0"/>
                        </a:spcAft>
                      </a:pPr>
                      <a:r>
                        <a:rPr lang="en-US" sz="1200" b="1" kern="100" dirty="0">
                          <a:latin typeface="微軟正黑體"/>
                          <a:ea typeface="新細明體"/>
                        </a:rPr>
                        <a:t>e-mail</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800"/>
                        </a:lnSpc>
                        <a:spcAft>
                          <a:spcPts val="0"/>
                        </a:spcAft>
                      </a:pPr>
                      <a:endParaRPr lang="en-US" sz="1200" kern="10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325483">
                <a:tc>
                  <a:txBody>
                    <a:bodyPr/>
                    <a:lstStyle/>
                    <a:p>
                      <a:pPr algn="ctr">
                        <a:lnSpc>
                          <a:spcPts val="1800"/>
                        </a:lnSpc>
                        <a:spcAft>
                          <a:spcPts val="0"/>
                        </a:spcAft>
                      </a:pPr>
                      <a:r>
                        <a:rPr lang="zh-TW" sz="1200" b="1" kern="100" dirty="0">
                          <a:latin typeface="Times New Roman"/>
                          <a:ea typeface="微軟正黑體"/>
                        </a:rPr>
                        <a:t>聯絡地址</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ts val="1800"/>
                        </a:lnSpc>
                        <a:spcAft>
                          <a:spcPts val="0"/>
                        </a:spcAft>
                      </a:pPr>
                      <a:endParaRPr lang="en-US" sz="1200" kern="100" dirty="0">
                        <a:latin typeface="微軟正黑體"/>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25483">
                <a:tc>
                  <a:txBody>
                    <a:bodyPr/>
                    <a:lstStyle/>
                    <a:p>
                      <a:pPr algn="ctr">
                        <a:lnSpc>
                          <a:spcPts val="1800"/>
                        </a:lnSpc>
                        <a:spcAft>
                          <a:spcPts val="0"/>
                        </a:spcAft>
                      </a:pPr>
                      <a:r>
                        <a:rPr lang="zh-TW" sz="1200" b="1" kern="100" dirty="0">
                          <a:latin typeface="Times New Roman"/>
                          <a:ea typeface="微軟正黑體"/>
                        </a:rPr>
                        <a:t>飲食習慣</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ts val="1800"/>
                        </a:lnSpc>
                        <a:spcAft>
                          <a:spcPts val="0"/>
                        </a:spcAft>
                      </a:pPr>
                      <a:r>
                        <a:rPr lang="zh-TW" sz="1200" b="1" kern="100" dirty="0">
                          <a:latin typeface="Times New Roman"/>
                          <a:ea typeface="標楷體"/>
                        </a:rPr>
                        <a:t>□</a:t>
                      </a:r>
                      <a:r>
                        <a:rPr lang="zh-TW" sz="1200" kern="100" dirty="0">
                          <a:latin typeface="Times New Roman"/>
                          <a:ea typeface="微軟正黑體"/>
                        </a:rPr>
                        <a:t>葷</a:t>
                      </a:r>
                      <a:r>
                        <a:rPr lang="en-US" sz="1200" kern="100" dirty="0">
                          <a:latin typeface="Times New Roman"/>
                          <a:ea typeface="微軟正黑體"/>
                        </a:rPr>
                        <a:t>              </a:t>
                      </a:r>
                      <a:r>
                        <a:rPr lang="zh-TW" sz="1200" b="1" kern="100" dirty="0">
                          <a:latin typeface="Times New Roman"/>
                          <a:ea typeface="標楷體"/>
                        </a:rPr>
                        <a:t>□</a:t>
                      </a:r>
                      <a:r>
                        <a:rPr lang="zh-TW" sz="1200" kern="100" dirty="0">
                          <a:latin typeface="Times New Roman"/>
                          <a:ea typeface="微軟正黑體"/>
                        </a:rPr>
                        <a:t>素</a:t>
                      </a:r>
                      <a:endParaRPr lang="zh-TW" sz="1200" kern="100" dirty="0">
                        <a:latin typeface="Times New Roman"/>
                        <a:ea typeface="新細明體"/>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12177">
                <a:tc>
                  <a:txBody>
                    <a:bodyPr/>
                    <a:lstStyle/>
                    <a:p>
                      <a:pPr marL="0" marR="0" indent="0" algn="ctr" defTabSz="914400" rtl="0" eaLnBrk="1" fontAlgn="auto" latinLnBrk="0" hangingPunct="1">
                        <a:lnSpc>
                          <a:spcPts val="1800"/>
                        </a:lnSpc>
                        <a:spcBef>
                          <a:spcPts val="0"/>
                        </a:spcBef>
                        <a:spcAft>
                          <a:spcPts val="0"/>
                        </a:spcAft>
                        <a:buClrTx/>
                        <a:buSzTx/>
                        <a:buFontTx/>
                        <a:buNone/>
                        <a:tabLst/>
                        <a:defRPr/>
                      </a:pPr>
                      <a:endParaRPr lang="en-US" altLang="zh-TW" sz="1200" b="0" kern="100" dirty="0" smtClean="0">
                        <a:latin typeface="微軟正黑體" pitchFamily="34" charset="-120"/>
                        <a:ea typeface="微軟正黑體" pitchFamily="34" charset="-120"/>
                      </a:endParaRPr>
                    </a:p>
                    <a:p>
                      <a:pPr marL="0" marR="0" indent="0" algn="ctr" defTabSz="914400" rtl="0" eaLnBrk="1" fontAlgn="auto" latinLnBrk="0" hangingPunct="1">
                        <a:lnSpc>
                          <a:spcPts val="1800"/>
                        </a:lnSpc>
                        <a:spcBef>
                          <a:spcPts val="0"/>
                        </a:spcBef>
                        <a:spcAft>
                          <a:spcPts val="0"/>
                        </a:spcAft>
                        <a:buClrTx/>
                        <a:buSzTx/>
                        <a:buFontTx/>
                        <a:buNone/>
                        <a:tabLst/>
                        <a:defRPr/>
                      </a:pPr>
                      <a:r>
                        <a:rPr lang="zh-TW" altLang="zh-TW" sz="1200" b="0" kern="100" dirty="0" smtClean="0">
                          <a:latin typeface="微軟正黑體" pitchFamily="34" charset="-120"/>
                          <a:ea typeface="微軟正黑體" pitchFamily="34" charset="-120"/>
                        </a:rPr>
                        <a:t>報名場次</a:t>
                      </a:r>
                      <a:endParaRPr lang="en-US" altLang="zh-TW" sz="1200" b="0" kern="100" dirty="0" smtClean="0">
                        <a:latin typeface="微軟正黑體" pitchFamily="34" charset="-120"/>
                        <a:ea typeface="微軟正黑體" pitchFamily="34" charset="-120"/>
                      </a:endParaRPr>
                    </a:p>
                    <a:p>
                      <a:pPr marL="0" marR="0" indent="0" algn="ctr" defTabSz="914400" rtl="0" eaLnBrk="1" fontAlgn="auto" latinLnBrk="0" hangingPunct="1">
                        <a:lnSpc>
                          <a:spcPts val="1800"/>
                        </a:lnSpc>
                        <a:spcBef>
                          <a:spcPts val="0"/>
                        </a:spcBef>
                        <a:spcAft>
                          <a:spcPts val="0"/>
                        </a:spcAft>
                        <a:buClrTx/>
                        <a:buSzTx/>
                        <a:buFontTx/>
                        <a:buNone/>
                        <a:tabLst/>
                        <a:defRPr/>
                      </a:pPr>
                      <a:r>
                        <a:rPr lang="en-US" altLang="zh-TW" sz="1200" b="1" kern="100" dirty="0" smtClean="0">
                          <a:solidFill>
                            <a:srgbClr val="FF0000"/>
                          </a:solidFill>
                          <a:latin typeface="Times New Roman"/>
                          <a:ea typeface="微軟正黑體"/>
                        </a:rPr>
                        <a:t>(</a:t>
                      </a:r>
                      <a:r>
                        <a:rPr lang="zh-TW" altLang="zh-TW" sz="1200" b="1" kern="100" dirty="0" smtClean="0">
                          <a:solidFill>
                            <a:srgbClr val="FF0000"/>
                          </a:solidFill>
                          <a:latin typeface="Times New Roman"/>
                          <a:ea typeface="微軟正黑體"/>
                        </a:rPr>
                        <a:t>請</a:t>
                      </a:r>
                      <a:r>
                        <a:rPr lang="zh-TW" altLang="en-US" sz="1200" b="1" kern="100" dirty="0" smtClean="0">
                          <a:solidFill>
                            <a:srgbClr val="FF0000"/>
                          </a:solidFill>
                          <a:latin typeface="Times New Roman"/>
                          <a:ea typeface="微軟正黑體"/>
                        </a:rPr>
                        <a:t>勾選</a:t>
                      </a:r>
                      <a:r>
                        <a:rPr lang="en-US" altLang="zh-TW" sz="1200" b="1" kern="100" dirty="0" smtClean="0">
                          <a:solidFill>
                            <a:srgbClr val="FF0000"/>
                          </a:solidFill>
                          <a:latin typeface="Times New Roman"/>
                          <a:ea typeface="微軟正黑體"/>
                        </a:rPr>
                        <a:t>)</a:t>
                      </a:r>
                      <a:endParaRPr lang="zh-TW" altLang="zh-TW" sz="1200" b="0" kern="100" dirty="0" smtClean="0">
                        <a:latin typeface="微軟正黑體" pitchFamily="34" charset="-120"/>
                        <a:ea typeface="微軟正黑體" pitchFamily="34" charset="-120"/>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zh-TW" sz="1200" b="1" kern="100" dirty="0" smtClean="0">
                          <a:latin typeface="Times New Roman"/>
                          <a:ea typeface="標楷體"/>
                        </a:rPr>
                        <a:t>□</a:t>
                      </a:r>
                      <a:r>
                        <a:rPr kumimoji="1" lang="zh-TW" altLang="en-US" sz="1200" b="1" kern="100" dirty="0" smtClean="0">
                          <a:solidFill>
                            <a:schemeClr val="tx1"/>
                          </a:solidFill>
                          <a:latin typeface="微軟正黑體" pitchFamily="34" charset="-120"/>
                          <a:ea typeface="微軟正黑體" pitchFamily="34" charset="-120"/>
                          <a:cs typeface="+mn-cs"/>
                        </a:rPr>
                        <a:t>桃園場</a:t>
                      </a:r>
                      <a:r>
                        <a:rPr lang="zh-TW" altLang="zh-TW" sz="1200" b="1" kern="100" dirty="0" smtClean="0">
                          <a:latin typeface="微軟正黑體" pitchFamily="34" charset="-120"/>
                          <a:ea typeface="微軟正黑體" pitchFamily="34" charset="-120"/>
                        </a:rPr>
                        <a:t>：</a:t>
                      </a:r>
                      <a:r>
                        <a:rPr lang="en-US" altLang="zh-TW" sz="1200" b="1" kern="100" dirty="0" smtClean="0">
                          <a:latin typeface="微軟正黑體" pitchFamily="34" charset="-120"/>
                          <a:ea typeface="微軟正黑體" pitchFamily="34" charset="-120"/>
                        </a:rPr>
                        <a:t>108</a:t>
                      </a:r>
                      <a:r>
                        <a:rPr lang="zh-TW" altLang="en-US" sz="1200" b="1" kern="100" dirty="0" smtClean="0">
                          <a:latin typeface="微軟正黑體" pitchFamily="34" charset="-120"/>
                          <a:ea typeface="微軟正黑體" pitchFamily="34" charset="-120"/>
                        </a:rPr>
                        <a:t>年</a:t>
                      </a:r>
                      <a:r>
                        <a:rPr lang="en-US" altLang="zh-TW" sz="1200" b="1" kern="100" dirty="0" smtClean="0">
                          <a:latin typeface="微軟正黑體" pitchFamily="34" charset="-120"/>
                          <a:ea typeface="微軟正黑體" pitchFamily="34" charset="-120"/>
                        </a:rPr>
                        <a:t>02</a:t>
                      </a:r>
                      <a:r>
                        <a:rPr lang="zh-TW" altLang="zh-TW" sz="1200" b="1" kern="100" dirty="0" smtClean="0">
                          <a:latin typeface="微軟正黑體" pitchFamily="34" charset="-120"/>
                          <a:ea typeface="微軟正黑體" pitchFamily="34" charset="-120"/>
                        </a:rPr>
                        <a:t>月</a:t>
                      </a:r>
                      <a:r>
                        <a:rPr lang="en-US" altLang="zh-TW" sz="1200" b="1" kern="100" dirty="0" smtClean="0">
                          <a:latin typeface="微軟正黑體" pitchFamily="34" charset="-120"/>
                          <a:ea typeface="微軟正黑體" pitchFamily="34" charset="-120"/>
                        </a:rPr>
                        <a:t>18</a:t>
                      </a:r>
                      <a:r>
                        <a:rPr lang="zh-TW" altLang="zh-TW" sz="1200" b="1" kern="100" dirty="0" smtClean="0">
                          <a:latin typeface="微軟正黑體" pitchFamily="34" charset="-120"/>
                          <a:ea typeface="微軟正黑體" pitchFamily="34" charset="-120"/>
                        </a:rPr>
                        <a:t>日</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一</a:t>
                      </a:r>
                      <a:r>
                        <a:rPr lang="en-US" altLang="zh-TW" sz="1200" b="1" kern="100" dirty="0" smtClean="0">
                          <a:latin typeface="微軟正黑體" pitchFamily="34" charset="-120"/>
                          <a:ea typeface="微軟正黑體" pitchFamily="34" charset="-120"/>
                        </a:rPr>
                        <a:t>)</a:t>
                      </a:r>
                      <a:r>
                        <a:rPr lang="zh-TW" altLang="en-US" sz="1200" kern="0" dirty="0" smtClean="0">
                          <a:latin typeface="微軟正黑體" pitchFamily="34" charset="-120"/>
                          <a:ea typeface="微軟正黑體" pitchFamily="34" charset="-120"/>
                          <a:cs typeface="Arial"/>
                        </a:rPr>
                        <a:t>桃園市婦女館</a:t>
                      </a:r>
                      <a:r>
                        <a:rPr lang="en-US" altLang="zh-TW" sz="1200" kern="0" dirty="0" smtClean="0">
                          <a:latin typeface="微軟正黑體" pitchFamily="34" charset="-120"/>
                          <a:ea typeface="微軟正黑體" pitchFamily="34" charset="-120"/>
                          <a:cs typeface="Arial"/>
                        </a:rPr>
                        <a:t>3</a:t>
                      </a:r>
                      <a:r>
                        <a:rPr lang="zh-TW" altLang="en-US" sz="1200" kern="0" dirty="0" smtClean="0">
                          <a:latin typeface="微軟正黑體" pitchFamily="34" charset="-120"/>
                          <a:ea typeface="微軟正黑體" pitchFamily="34" charset="-120"/>
                          <a:cs typeface="Arial"/>
                        </a:rPr>
                        <a:t>樓</a:t>
                      </a:r>
                      <a:r>
                        <a:rPr lang="en-US" altLang="zh-TW" sz="1200" kern="0" dirty="0" smtClean="0">
                          <a:latin typeface="微軟正黑體" pitchFamily="34" charset="-120"/>
                          <a:ea typeface="微軟正黑體" pitchFamily="34" charset="-120"/>
                          <a:cs typeface="Arial"/>
                        </a:rPr>
                        <a:t>301</a:t>
                      </a:r>
                      <a:r>
                        <a:rPr lang="zh-TW" altLang="en-US" sz="1200" kern="0" dirty="0" smtClean="0">
                          <a:latin typeface="微軟正黑體" pitchFamily="34" charset="-120"/>
                          <a:ea typeface="微軟正黑體" pitchFamily="34" charset="-120"/>
                          <a:cs typeface="Arial"/>
                        </a:rPr>
                        <a:t>會議室</a:t>
                      </a:r>
                      <a:endParaRPr lang="en-US" altLang="zh-TW" sz="1200" kern="0" smtClean="0">
                        <a:latin typeface="微軟正黑體" pitchFamily="34" charset="-120"/>
                        <a:ea typeface="微軟正黑體" pitchFamily="34" charset="-120"/>
                        <a:cs typeface="Arial"/>
                      </a:endParaRPr>
                    </a:p>
                    <a:p>
                      <a:pPr marL="174625" marR="0" indent="-174625" algn="l" defTabSz="914400" rtl="0" eaLnBrk="1" fontAlgn="auto" latinLnBrk="0" hangingPunct="1">
                        <a:lnSpc>
                          <a:spcPts val="1800"/>
                        </a:lnSpc>
                        <a:spcBef>
                          <a:spcPts val="0"/>
                        </a:spcBef>
                        <a:spcAft>
                          <a:spcPts val="0"/>
                        </a:spcAft>
                        <a:buClrTx/>
                        <a:buSzTx/>
                        <a:buFontTx/>
                        <a:buNone/>
                        <a:tabLst/>
                        <a:defRPr/>
                      </a:pPr>
                      <a:r>
                        <a:rPr lang="zh-TW" altLang="zh-TW" sz="1200" b="1" kern="100" smtClean="0">
                          <a:latin typeface="Times New Roman"/>
                          <a:ea typeface="標楷體"/>
                        </a:rPr>
                        <a:t>□</a:t>
                      </a:r>
                      <a:r>
                        <a:rPr kumimoji="1" lang="zh-TW" altLang="en-US" sz="1200" b="1" kern="100" dirty="0" smtClean="0">
                          <a:solidFill>
                            <a:schemeClr val="tx1"/>
                          </a:solidFill>
                          <a:latin typeface="微軟正黑體" pitchFamily="34" charset="-120"/>
                          <a:ea typeface="微軟正黑體" pitchFamily="34" charset="-120"/>
                          <a:cs typeface="+mn-cs"/>
                        </a:rPr>
                        <a:t>台中</a:t>
                      </a:r>
                      <a:r>
                        <a:rPr lang="zh-TW" altLang="zh-TW" sz="1200" b="1" kern="100" dirty="0" smtClean="0">
                          <a:latin typeface="微軟正黑體" pitchFamily="34" charset="-120"/>
                          <a:ea typeface="微軟正黑體" pitchFamily="34" charset="-120"/>
                        </a:rPr>
                        <a:t>場：</a:t>
                      </a:r>
                      <a:r>
                        <a:rPr lang="en-US" altLang="zh-TW" sz="1200" b="1" kern="100" dirty="0" smtClean="0">
                          <a:latin typeface="微軟正黑體" pitchFamily="34" charset="-120"/>
                          <a:ea typeface="微軟正黑體" pitchFamily="34" charset="-120"/>
                        </a:rPr>
                        <a:t>108</a:t>
                      </a:r>
                      <a:r>
                        <a:rPr lang="zh-TW" altLang="en-US" sz="1200" b="1" kern="100" dirty="0" smtClean="0">
                          <a:latin typeface="微軟正黑體" pitchFamily="34" charset="-120"/>
                          <a:ea typeface="微軟正黑體" pitchFamily="34" charset="-120"/>
                        </a:rPr>
                        <a:t>年</a:t>
                      </a:r>
                      <a:r>
                        <a:rPr lang="en-US" altLang="zh-TW" sz="1200" b="1" kern="100" dirty="0" smtClean="0">
                          <a:latin typeface="微軟正黑體" pitchFamily="34" charset="-120"/>
                          <a:ea typeface="微軟正黑體" pitchFamily="34" charset="-120"/>
                        </a:rPr>
                        <a:t>02</a:t>
                      </a:r>
                      <a:r>
                        <a:rPr lang="zh-TW" altLang="zh-TW" sz="1200" b="1" kern="100" dirty="0" smtClean="0">
                          <a:latin typeface="微軟正黑體" pitchFamily="34" charset="-120"/>
                          <a:ea typeface="微軟正黑體" pitchFamily="34" charset="-120"/>
                        </a:rPr>
                        <a:t>月</a:t>
                      </a:r>
                      <a:r>
                        <a:rPr lang="en-US" altLang="zh-TW" sz="1200" b="1" kern="100" dirty="0" smtClean="0">
                          <a:latin typeface="微軟正黑體" pitchFamily="34" charset="-120"/>
                          <a:ea typeface="微軟正黑體" pitchFamily="34" charset="-120"/>
                        </a:rPr>
                        <a:t>20</a:t>
                      </a:r>
                      <a:r>
                        <a:rPr lang="zh-TW" altLang="zh-TW" sz="1200" b="1" kern="100" dirty="0" smtClean="0">
                          <a:latin typeface="微軟正黑體" pitchFamily="34" charset="-120"/>
                          <a:ea typeface="微軟正黑體" pitchFamily="34" charset="-120"/>
                        </a:rPr>
                        <a:t>日</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三</a:t>
                      </a:r>
                      <a:r>
                        <a:rPr lang="en-US" altLang="zh-TW" sz="1200" b="1" kern="100" dirty="0" smtClean="0">
                          <a:latin typeface="微軟正黑體" pitchFamily="34" charset="-120"/>
                          <a:ea typeface="微軟正黑體" pitchFamily="34" charset="-120"/>
                        </a:rPr>
                        <a:t>)</a:t>
                      </a:r>
                      <a:r>
                        <a:rPr lang="zh-TW" altLang="en-US" sz="1200" b="0" kern="0" dirty="0" smtClean="0">
                          <a:latin typeface="微軟正黑體" pitchFamily="34" charset="-120"/>
                          <a:ea typeface="微軟正黑體" pitchFamily="34" charset="-120"/>
                          <a:cs typeface="Arial"/>
                        </a:rPr>
                        <a:t>中國文化大學推廣教育部台中教育中心</a:t>
                      </a:r>
                      <a:r>
                        <a:rPr lang="en-US" altLang="zh-TW" sz="1200" b="0" kern="0" dirty="0" smtClean="0">
                          <a:latin typeface="微軟正黑體" pitchFamily="34" charset="-120"/>
                          <a:ea typeface="微軟正黑體" pitchFamily="34" charset="-120"/>
                          <a:cs typeface="Arial"/>
                        </a:rPr>
                        <a:t>319</a:t>
                      </a:r>
                      <a:r>
                        <a:rPr lang="zh-TW" altLang="en-US" sz="1200" b="0" kern="0" dirty="0" smtClean="0">
                          <a:latin typeface="微軟正黑體" pitchFamily="34" charset="-120"/>
                          <a:ea typeface="微軟正黑體" pitchFamily="34" charset="-120"/>
                          <a:cs typeface="Arial"/>
                        </a:rPr>
                        <a:t>教室</a:t>
                      </a:r>
                      <a:endParaRPr lang="en-US" altLang="zh-TW" sz="1200" b="0" kern="0" dirty="0" smtClean="0">
                        <a:latin typeface="微軟正黑體" pitchFamily="34" charset="-120"/>
                        <a:ea typeface="微軟正黑體" pitchFamily="34" charset="-120"/>
                        <a:cs typeface="Arial"/>
                      </a:endParaRPr>
                    </a:p>
                    <a:p>
                      <a:pPr marL="180975" marR="0" indent="-180975" algn="l" defTabSz="914400" rtl="0" eaLnBrk="1" fontAlgn="auto" latinLnBrk="0" hangingPunct="1">
                        <a:lnSpc>
                          <a:spcPts val="1800"/>
                        </a:lnSpc>
                        <a:spcBef>
                          <a:spcPts val="0"/>
                        </a:spcBef>
                        <a:spcAft>
                          <a:spcPts val="0"/>
                        </a:spcAft>
                        <a:buClrTx/>
                        <a:buSzTx/>
                        <a:buFontTx/>
                        <a:buNone/>
                        <a:tabLst/>
                        <a:defRPr/>
                      </a:pPr>
                      <a:r>
                        <a:rPr lang="zh-TW" altLang="zh-TW" sz="1200" b="1" kern="100" dirty="0" smtClean="0">
                          <a:latin typeface="Times New Roman"/>
                          <a:ea typeface="標楷體"/>
                        </a:rPr>
                        <a:t>□</a:t>
                      </a:r>
                      <a:r>
                        <a:rPr kumimoji="1" lang="zh-TW" altLang="en-US" sz="1200" b="1" kern="100" dirty="0" smtClean="0">
                          <a:solidFill>
                            <a:schemeClr val="tx1"/>
                          </a:solidFill>
                          <a:latin typeface="微軟正黑體" pitchFamily="34" charset="-120"/>
                          <a:ea typeface="微軟正黑體" pitchFamily="34" charset="-120"/>
                          <a:cs typeface="+mn-cs"/>
                        </a:rPr>
                        <a:t>台南</a:t>
                      </a:r>
                      <a:r>
                        <a:rPr kumimoji="1" lang="zh-TW" altLang="zh-TW" sz="1200" b="1" kern="100" dirty="0" smtClean="0">
                          <a:solidFill>
                            <a:schemeClr val="tx1"/>
                          </a:solidFill>
                          <a:latin typeface="微軟正黑體" pitchFamily="34" charset="-120"/>
                          <a:ea typeface="微軟正黑體" pitchFamily="34" charset="-120"/>
                          <a:cs typeface="+mn-cs"/>
                        </a:rPr>
                        <a:t>場：</a:t>
                      </a:r>
                      <a:r>
                        <a:rPr lang="en-US" altLang="zh-TW" sz="1200" b="1" kern="100" dirty="0" smtClean="0">
                          <a:latin typeface="微軟正黑體" pitchFamily="34" charset="-120"/>
                          <a:ea typeface="微軟正黑體" pitchFamily="34" charset="-120"/>
                        </a:rPr>
                        <a:t>107</a:t>
                      </a:r>
                      <a:r>
                        <a:rPr lang="zh-TW" altLang="en-US" sz="1200" b="1" kern="100" dirty="0" smtClean="0">
                          <a:latin typeface="微軟正黑體" pitchFamily="34" charset="-120"/>
                          <a:ea typeface="微軟正黑體" pitchFamily="34" charset="-120"/>
                        </a:rPr>
                        <a:t>年</a:t>
                      </a:r>
                      <a:r>
                        <a:rPr lang="en-US" altLang="zh-TW" sz="1200" b="1" kern="100" dirty="0" smtClean="0">
                          <a:latin typeface="微軟正黑體" pitchFamily="34" charset="-120"/>
                          <a:ea typeface="微軟正黑體" pitchFamily="34" charset="-120"/>
                        </a:rPr>
                        <a:t>02</a:t>
                      </a:r>
                      <a:r>
                        <a:rPr lang="zh-TW" altLang="zh-TW" sz="1200" b="1" kern="100" dirty="0" smtClean="0">
                          <a:latin typeface="微軟正黑體" pitchFamily="34" charset="-120"/>
                          <a:ea typeface="微軟正黑體" pitchFamily="34" charset="-120"/>
                        </a:rPr>
                        <a:t>月</a:t>
                      </a:r>
                      <a:r>
                        <a:rPr lang="en-US" altLang="zh-TW" sz="1200" b="1" kern="100" dirty="0" smtClean="0">
                          <a:latin typeface="微軟正黑體" pitchFamily="34" charset="-120"/>
                          <a:ea typeface="微軟正黑體" pitchFamily="34" charset="-120"/>
                        </a:rPr>
                        <a:t>21</a:t>
                      </a:r>
                      <a:r>
                        <a:rPr lang="zh-TW" altLang="zh-TW" sz="1200" b="1" kern="100" dirty="0" smtClean="0">
                          <a:latin typeface="微軟正黑體" pitchFamily="34" charset="-120"/>
                          <a:ea typeface="微軟正黑體" pitchFamily="34" charset="-120"/>
                        </a:rPr>
                        <a:t>日</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四</a:t>
                      </a:r>
                      <a:r>
                        <a:rPr lang="en-US" altLang="zh-TW" sz="1200" b="1" kern="100" dirty="0" smtClean="0">
                          <a:latin typeface="微軟正黑體" pitchFamily="34" charset="-120"/>
                          <a:ea typeface="微軟正黑體" pitchFamily="34" charset="-120"/>
                        </a:rPr>
                        <a:t>)</a:t>
                      </a:r>
                      <a:r>
                        <a:rPr lang="zh-TW" altLang="en-US" sz="1200" b="0" kern="0" dirty="0" smtClean="0">
                          <a:latin typeface="微軟正黑體" pitchFamily="34" charset="-120"/>
                          <a:ea typeface="微軟正黑體" pitchFamily="34" charset="-120"/>
                          <a:cs typeface="Arial"/>
                        </a:rPr>
                        <a:t>台南文化創意產業園區創意生活館</a:t>
                      </a:r>
                      <a:r>
                        <a:rPr lang="en-US" altLang="zh-TW" sz="1200" b="0" kern="0" dirty="0" smtClean="0">
                          <a:latin typeface="微軟正黑體" pitchFamily="34" charset="-120"/>
                          <a:ea typeface="微軟正黑體" pitchFamily="34" charset="-120"/>
                          <a:cs typeface="Arial"/>
                        </a:rPr>
                        <a:t>4</a:t>
                      </a:r>
                      <a:r>
                        <a:rPr lang="zh-TW" altLang="en-US" sz="1200" b="0" kern="0" dirty="0" smtClean="0">
                          <a:latin typeface="微軟正黑體" pitchFamily="34" charset="-120"/>
                          <a:ea typeface="微軟正黑體" pitchFamily="34" charset="-120"/>
                          <a:cs typeface="Arial"/>
                        </a:rPr>
                        <a:t>樓</a:t>
                      </a:r>
                      <a:r>
                        <a:rPr lang="en-US" altLang="zh-TW" sz="1200" b="0" kern="0" dirty="0" smtClean="0">
                          <a:latin typeface="微軟正黑體" pitchFamily="34" charset="-120"/>
                          <a:ea typeface="微軟正黑體" pitchFamily="34" charset="-120"/>
                          <a:cs typeface="Arial"/>
                        </a:rPr>
                        <a:t>B</a:t>
                      </a:r>
                      <a:r>
                        <a:rPr lang="zh-TW" altLang="en-US" sz="1200" b="0" kern="0" dirty="0" smtClean="0">
                          <a:latin typeface="微軟正黑體" pitchFamily="34" charset="-120"/>
                          <a:ea typeface="微軟正黑體" pitchFamily="34" charset="-120"/>
                          <a:cs typeface="Arial"/>
                        </a:rPr>
                        <a:t>區文創講堂</a:t>
                      </a:r>
                      <a:endParaRPr lang="en-US" altLang="zh-TW" sz="1200" b="0" kern="0" dirty="0" smtClean="0">
                        <a:latin typeface="微軟正黑體" pitchFamily="34" charset="-120"/>
                        <a:ea typeface="微軟正黑體" pitchFamily="34" charset="-120"/>
                        <a:cs typeface="Arial"/>
                      </a:endParaRP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087132">
                <a:tc>
                  <a:txBody>
                    <a:bodyPr/>
                    <a:lstStyle/>
                    <a:p>
                      <a:pPr algn="ctr">
                        <a:lnSpc>
                          <a:spcPts val="1800"/>
                        </a:lnSpc>
                        <a:spcAft>
                          <a:spcPts val="0"/>
                        </a:spcAft>
                      </a:pPr>
                      <a:r>
                        <a:rPr lang="zh-TW" sz="1200" b="1" kern="100" dirty="0">
                          <a:latin typeface="Times New Roman"/>
                          <a:ea typeface="微軟正黑體"/>
                        </a:rPr>
                        <a:t>事業單位</a:t>
                      </a:r>
                      <a:endParaRPr lang="zh-TW" sz="1200" kern="100" dirty="0">
                        <a:latin typeface="Times New Roman"/>
                        <a:ea typeface="新細明體"/>
                      </a:endParaRPr>
                    </a:p>
                    <a:p>
                      <a:pPr algn="ctr">
                        <a:lnSpc>
                          <a:spcPts val="1800"/>
                        </a:lnSpc>
                        <a:spcAft>
                          <a:spcPts val="0"/>
                        </a:spcAft>
                      </a:pPr>
                      <a:r>
                        <a:rPr lang="zh-TW" sz="1200" b="1" kern="100" dirty="0">
                          <a:latin typeface="Times New Roman"/>
                          <a:ea typeface="微軟正黑體"/>
                        </a:rPr>
                        <a:t>基本資料</a:t>
                      </a:r>
                      <a:endParaRPr lang="zh-TW" sz="1200" kern="100" dirty="0">
                        <a:latin typeface="Times New Roman"/>
                        <a:ea typeface="新細明體"/>
                      </a:endParaRPr>
                    </a:p>
                    <a:p>
                      <a:pPr algn="ctr">
                        <a:lnSpc>
                          <a:spcPts val="1800"/>
                        </a:lnSpc>
                        <a:spcAft>
                          <a:spcPts val="0"/>
                        </a:spcAft>
                      </a:pPr>
                      <a:r>
                        <a:rPr lang="en-US" sz="1200" b="1" kern="100" dirty="0">
                          <a:solidFill>
                            <a:srgbClr val="FF0000"/>
                          </a:solidFill>
                          <a:latin typeface="微軟正黑體"/>
                          <a:ea typeface="新細明體"/>
                        </a:rPr>
                        <a:t>(</a:t>
                      </a:r>
                      <a:r>
                        <a:rPr lang="zh-TW" sz="1200" b="1" kern="100" dirty="0">
                          <a:solidFill>
                            <a:srgbClr val="FF0000"/>
                          </a:solidFill>
                          <a:latin typeface="Times New Roman"/>
                          <a:ea typeface="微軟正黑體"/>
                        </a:rPr>
                        <a:t>請務必填寫</a:t>
                      </a:r>
                      <a:r>
                        <a:rPr lang="en-US" sz="1200" b="1" kern="100" dirty="0">
                          <a:solidFill>
                            <a:srgbClr val="FF0000"/>
                          </a:solidFill>
                          <a:latin typeface="Times New Roman"/>
                          <a:ea typeface="微軟正黑體"/>
                        </a:rPr>
                        <a:t>)</a:t>
                      </a:r>
                      <a:endParaRPr lang="zh-TW" sz="1200" kern="100" dirty="0">
                        <a:latin typeface="Times New Roman"/>
                        <a:ea typeface="新細明體"/>
                      </a:endParaRPr>
                    </a:p>
                  </a:txBody>
                  <a:tcPr marL="28290" marR="2829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nSpc>
                          <a:spcPts val="1800"/>
                        </a:lnSpc>
                        <a:spcAft>
                          <a:spcPts val="0"/>
                        </a:spcAft>
                      </a:pPr>
                      <a:r>
                        <a:rPr lang="en-US" sz="1200" b="1" kern="100" dirty="0" smtClean="0">
                          <a:latin typeface="微軟正黑體"/>
                          <a:ea typeface="新細明體"/>
                        </a:rPr>
                        <a:t>1.</a:t>
                      </a:r>
                      <a:r>
                        <a:rPr lang="zh-TW" sz="1200" b="1" kern="100" dirty="0" smtClean="0">
                          <a:latin typeface="Times New Roman"/>
                          <a:ea typeface="微軟正黑體"/>
                        </a:rPr>
                        <a:t>公司規模：</a:t>
                      </a:r>
                      <a:r>
                        <a:rPr lang="zh-TW" sz="1200" kern="100" dirty="0" smtClean="0">
                          <a:latin typeface="Times New Roman"/>
                          <a:ea typeface="微軟正黑體"/>
                        </a:rPr>
                        <a:t>員工人數</a:t>
                      </a:r>
                      <a:r>
                        <a:rPr lang="en-US" sz="1200" kern="100" dirty="0" smtClean="0">
                          <a:latin typeface="Times New Roman"/>
                          <a:ea typeface="微軟正黑體"/>
                        </a:rPr>
                        <a:t>______________</a:t>
                      </a:r>
                      <a:r>
                        <a:rPr lang="zh-TW" sz="1200" kern="100" dirty="0" smtClean="0">
                          <a:latin typeface="Times New Roman"/>
                          <a:ea typeface="微軟正黑體"/>
                        </a:rPr>
                        <a:t>人</a:t>
                      </a:r>
                      <a:endParaRPr lang="zh-TW" sz="1200" kern="100" dirty="0" smtClean="0">
                        <a:latin typeface="Times New Roman"/>
                        <a:ea typeface="新細明體"/>
                      </a:endParaRPr>
                    </a:p>
                    <a:p>
                      <a:pPr marL="153670" indent="-153670">
                        <a:lnSpc>
                          <a:spcPts val="1800"/>
                        </a:lnSpc>
                        <a:spcAft>
                          <a:spcPts val="0"/>
                        </a:spcAft>
                      </a:pPr>
                      <a:r>
                        <a:rPr lang="en-US" sz="1200" b="1" kern="100" dirty="0" smtClean="0">
                          <a:latin typeface="微軟正黑體"/>
                          <a:ea typeface="新細明體"/>
                        </a:rPr>
                        <a:t>2</a:t>
                      </a:r>
                      <a:r>
                        <a:rPr lang="en-US" sz="1200" kern="100" dirty="0" smtClean="0">
                          <a:latin typeface="微軟正黑體"/>
                          <a:ea typeface="新細明體"/>
                        </a:rPr>
                        <a:t>.</a:t>
                      </a:r>
                      <a:r>
                        <a:rPr lang="zh-TW" sz="1200" b="1" kern="0" spc="300" dirty="0" smtClean="0">
                          <a:latin typeface="Times New Roman"/>
                          <a:ea typeface="微軟正黑體"/>
                        </a:rPr>
                        <a:t>產業別</a:t>
                      </a:r>
                      <a:r>
                        <a:rPr lang="zh-TW" sz="1200" b="1" kern="100" dirty="0" smtClean="0">
                          <a:latin typeface="Times New Roman"/>
                          <a:ea typeface="微軟正黑體"/>
                        </a:rPr>
                        <a:t>：</a:t>
                      </a:r>
                      <a:endParaRPr lang="zh-TW" sz="1200" b="1" kern="100" dirty="0" smtClean="0">
                        <a:latin typeface="Times New Roman"/>
                        <a:ea typeface="新細明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農林漁牧業 </a:t>
                      </a:r>
                      <a:r>
                        <a:rPr lang="en-US" altLang="zh-TW" sz="1200" kern="100" dirty="0" smtClean="0">
                          <a:latin typeface="微軟正黑體"/>
                          <a:ea typeface="新細明體"/>
                        </a:rPr>
                        <a:t>□</a:t>
                      </a:r>
                      <a:r>
                        <a:rPr lang="zh-TW" sz="1200" kern="100" dirty="0" smtClean="0">
                          <a:latin typeface="Times New Roman"/>
                          <a:ea typeface="微軟正黑體"/>
                        </a:rPr>
                        <a:t>礦業及土石採取業</a:t>
                      </a:r>
                      <a:r>
                        <a:rPr lang="en-US" altLang="zh-TW" sz="1200" kern="100" dirty="0" smtClean="0">
                          <a:latin typeface="微軟正黑體"/>
                          <a:ea typeface="新細明體"/>
                        </a:rPr>
                        <a:t>□</a:t>
                      </a:r>
                      <a:r>
                        <a:rPr lang="zh-TW" sz="1200" kern="100" dirty="0" smtClean="0">
                          <a:latin typeface="Times New Roman"/>
                          <a:ea typeface="微軟正黑體"/>
                        </a:rPr>
                        <a:t>製造業 </a:t>
                      </a:r>
                      <a:r>
                        <a:rPr lang="en-US" altLang="zh-TW" sz="1200" kern="100" dirty="0" smtClean="0">
                          <a:latin typeface="微軟正黑體"/>
                          <a:ea typeface="新細明體"/>
                        </a:rPr>
                        <a:t>□</a:t>
                      </a:r>
                      <a:r>
                        <a:rPr lang="zh-TW" sz="1200" kern="100" dirty="0" smtClean="0">
                          <a:latin typeface="Times New Roman"/>
                          <a:ea typeface="微軟正黑體"/>
                        </a:rPr>
                        <a:t>電力及燃氣供應業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用水供應及汙染整治業 </a:t>
                      </a:r>
                      <a:r>
                        <a:rPr lang="en-US" altLang="zh-TW" sz="1200" kern="100" dirty="0" smtClean="0">
                          <a:latin typeface="微軟正黑體"/>
                          <a:ea typeface="新細明體"/>
                        </a:rPr>
                        <a:t>□</a:t>
                      </a:r>
                      <a:r>
                        <a:rPr lang="zh-TW" sz="1200" kern="100" dirty="0" smtClean="0">
                          <a:latin typeface="Times New Roman"/>
                          <a:ea typeface="微軟正黑體"/>
                        </a:rPr>
                        <a:t>營造業</a:t>
                      </a:r>
                      <a:r>
                        <a:rPr lang="en-US" altLang="zh-TW" sz="1200" kern="100" dirty="0" smtClean="0">
                          <a:latin typeface="微軟正黑體"/>
                          <a:ea typeface="新細明體"/>
                        </a:rPr>
                        <a:t>□</a:t>
                      </a:r>
                      <a:r>
                        <a:rPr lang="zh-TW" sz="1200" kern="100" dirty="0" smtClean="0">
                          <a:latin typeface="Times New Roman"/>
                          <a:ea typeface="微軟正黑體"/>
                        </a:rPr>
                        <a:t>批發及零售業 </a:t>
                      </a:r>
                      <a:r>
                        <a:rPr lang="en-US" altLang="zh-TW" sz="1200" kern="100" dirty="0" smtClean="0">
                          <a:latin typeface="微軟正黑體"/>
                          <a:ea typeface="新細明體"/>
                        </a:rPr>
                        <a:t>□</a:t>
                      </a:r>
                      <a:r>
                        <a:rPr lang="zh-TW" sz="1200" kern="100" dirty="0" smtClean="0">
                          <a:latin typeface="Times New Roman"/>
                          <a:ea typeface="微軟正黑體"/>
                        </a:rPr>
                        <a:t>運輸倉儲業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住宿及餐飲業 </a:t>
                      </a:r>
                      <a:r>
                        <a:rPr lang="en-US" altLang="zh-TW" sz="1200" kern="100" dirty="0" smtClean="0">
                          <a:latin typeface="微軟正黑體"/>
                          <a:ea typeface="新細明體"/>
                        </a:rPr>
                        <a:t>□</a:t>
                      </a:r>
                      <a:r>
                        <a:rPr lang="zh-TW" sz="1200" kern="100" dirty="0" smtClean="0">
                          <a:latin typeface="Times New Roman"/>
                          <a:ea typeface="微軟正黑體"/>
                        </a:rPr>
                        <a:t>資訊及通訊傳播業 </a:t>
                      </a:r>
                      <a:r>
                        <a:rPr lang="en-US" altLang="zh-TW" sz="1200" kern="100" dirty="0" smtClean="0">
                          <a:latin typeface="微軟正黑體"/>
                          <a:ea typeface="新細明體"/>
                        </a:rPr>
                        <a:t>□</a:t>
                      </a:r>
                      <a:r>
                        <a:rPr lang="zh-TW" sz="1200" kern="100" dirty="0" smtClean="0">
                          <a:latin typeface="Times New Roman"/>
                          <a:ea typeface="微軟正黑體"/>
                        </a:rPr>
                        <a:t>金融保險業 </a:t>
                      </a:r>
                      <a:r>
                        <a:rPr lang="en-US" altLang="zh-TW" sz="1200" kern="100" dirty="0" smtClean="0">
                          <a:latin typeface="微軟正黑體"/>
                          <a:ea typeface="新細明體"/>
                        </a:rPr>
                        <a:t>□</a:t>
                      </a:r>
                      <a:r>
                        <a:rPr lang="zh-TW" sz="1200" kern="100" dirty="0" smtClean="0">
                          <a:latin typeface="Times New Roman"/>
                          <a:ea typeface="微軟正黑體"/>
                        </a:rPr>
                        <a:t>不動產業</a:t>
                      </a:r>
                      <a:endParaRPr lang="en-US" altLang="zh-TW" sz="1200" kern="100" dirty="0" smtClean="0">
                        <a:latin typeface="Times New Roman"/>
                        <a:ea typeface="微軟正黑體"/>
                      </a:endParaRPr>
                    </a:p>
                    <a:p>
                      <a:pPr marL="85725" indent="0">
                        <a:lnSpc>
                          <a:spcPts val="1800"/>
                        </a:lnSpc>
                        <a:spcAft>
                          <a:spcPts val="0"/>
                        </a:spcAft>
                      </a:pPr>
                      <a:r>
                        <a:rPr lang="en-US" altLang="zh-TW" sz="1200" kern="100" dirty="0" smtClean="0">
                          <a:latin typeface="微軟正黑體"/>
                          <a:ea typeface="新細明體"/>
                        </a:rPr>
                        <a:t>□</a:t>
                      </a:r>
                      <a:r>
                        <a:rPr lang="zh-TW" sz="1200" kern="100" dirty="0" smtClean="0">
                          <a:latin typeface="Times New Roman"/>
                          <a:ea typeface="微軟正黑體"/>
                        </a:rPr>
                        <a:t>專業科學及技術服務業 </a:t>
                      </a:r>
                      <a:r>
                        <a:rPr lang="en-US" altLang="zh-TW" sz="1200" kern="100" dirty="0" smtClean="0">
                          <a:latin typeface="微軟正黑體"/>
                          <a:ea typeface="新細明體"/>
                        </a:rPr>
                        <a:t>□</a:t>
                      </a:r>
                      <a:r>
                        <a:rPr lang="zh-TW" sz="1200" kern="100" dirty="0" smtClean="0">
                          <a:latin typeface="Times New Roman"/>
                          <a:ea typeface="微軟正黑體"/>
                        </a:rPr>
                        <a:t>支援服務業 </a:t>
                      </a:r>
                      <a:r>
                        <a:rPr lang="en-US" altLang="zh-TW" sz="1200" kern="100" dirty="0" smtClean="0">
                          <a:latin typeface="微軟正黑體"/>
                          <a:ea typeface="新細明體"/>
                        </a:rPr>
                        <a:t>□</a:t>
                      </a:r>
                      <a:r>
                        <a:rPr lang="zh-TW" sz="1200" kern="100" dirty="0" smtClean="0">
                          <a:latin typeface="Times New Roman"/>
                          <a:ea typeface="微軟正黑體"/>
                        </a:rPr>
                        <a:t>公共行政及國防</a:t>
                      </a:r>
                      <a:r>
                        <a:rPr lang="en-US" altLang="zh-TW" sz="1200" kern="100" dirty="0" smtClean="0">
                          <a:latin typeface="微軟正黑體"/>
                          <a:ea typeface="新細明體"/>
                        </a:rPr>
                        <a:t>□</a:t>
                      </a:r>
                      <a:r>
                        <a:rPr lang="zh-TW" sz="1200" kern="100" dirty="0" smtClean="0">
                          <a:latin typeface="Times New Roman"/>
                          <a:ea typeface="微軟正黑體"/>
                        </a:rPr>
                        <a:t>教育服務業 </a:t>
                      </a:r>
                      <a:r>
                        <a:rPr lang="en-US" altLang="zh-TW" sz="1200" kern="100" dirty="0" smtClean="0">
                          <a:latin typeface="微軟正黑體"/>
                          <a:ea typeface="新細明體"/>
                        </a:rPr>
                        <a:t>□</a:t>
                      </a:r>
                      <a:r>
                        <a:rPr lang="zh-TW" sz="1200" kern="100" dirty="0" smtClean="0">
                          <a:latin typeface="Times New Roman"/>
                          <a:ea typeface="微軟正黑體"/>
                        </a:rPr>
                        <a:t>醫療保健及社會工作服務業 </a:t>
                      </a:r>
                      <a:r>
                        <a:rPr lang="en-US" altLang="zh-TW" sz="1200" kern="100" dirty="0" smtClean="0">
                          <a:latin typeface="微軟正黑體"/>
                          <a:ea typeface="新細明體"/>
                        </a:rPr>
                        <a:t>□</a:t>
                      </a:r>
                      <a:r>
                        <a:rPr lang="zh-TW" sz="1200" kern="100" dirty="0" smtClean="0">
                          <a:latin typeface="Times New Roman"/>
                          <a:ea typeface="微軟正黑體"/>
                        </a:rPr>
                        <a:t>藝術、娛樂、休閒服務業 </a:t>
                      </a:r>
                      <a:r>
                        <a:rPr lang="en-US" altLang="zh-TW" sz="1200" kern="100" dirty="0" smtClean="0">
                          <a:latin typeface="微軟正黑體"/>
                          <a:ea typeface="新細明體"/>
                        </a:rPr>
                        <a:t>□</a:t>
                      </a:r>
                      <a:r>
                        <a:rPr lang="zh-TW" sz="1200" kern="100" dirty="0" smtClean="0">
                          <a:latin typeface="Times New Roman"/>
                          <a:ea typeface="微軟正黑體"/>
                        </a:rPr>
                        <a:t>其他服務業</a:t>
                      </a:r>
                      <a:endParaRPr lang="zh-TW" sz="1200" kern="100" dirty="0" smtClean="0">
                        <a:latin typeface="Times New Roman"/>
                        <a:ea typeface="新細明體"/>
                      </a:endParaRPr>
                    </a:p>
                    <a:p>
                      <a:pPr>
                        <a:lnSpc>
                          <a:spcPts val="1800"/>
                        </a:lnSpc>
                        <a:spcAft>
                          <a:spcPts val="0"/>
                        </a:spcAft>
                      </a:pPr>
                      <a:r>
                        <a:rPr lang="en-US" sz="1200" b="1" kern="100" dirty="0" smtClean="0">
                          <a:latin typeface="微軟正黑體"/>
                          <a:ea typeface="新細明體"/>
                        </a:rPr>
                        <a:t>3.</a:t>
                      </a:r>
                      <a:r>
                        <a:rPr lang="zh-TW" altLang="en-US" sz="1200" b="1" kern="100" dirty="0" smtClean="0">
                          <a:latin typeface="微軟正黑體" pitchFamily="34" charset="-120"/>
                          <a:ea typeface="微軟正黑體" pitchFamily="34" charset="-120"/>
                        </a:rPr>
                        <a:t>目前哺</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集</a:t>
                      </a:r>
                      <a:r>
                        <a:rPr lang="en-US" altLang="zh-TW" sz="1200" b="1" kern="100" dirty="0" smtClean="0">
                          <a:latin typeface="微軟正黑體" pitchFamily="34" charset="-120"/>
                          <a:ea typeface="微軟正黑體" pitchFamily="34" charset="-120"/>
                        </a:rPr>
                        <a:t>)</a:t>
                      </a:r>
                      <a:r>
                        <a:rPr lang="zh-TW" altLang="en-US" sz="1200" b="1" kern="100" dirty="0" smtClean="0">
                          <a:latin typeface="微軟正黑體" pitchFamily="34" charset="-120"/>
                          <a:ea typeface="微軟正黑體" pitchFamily="34" charset="-120"/>
                        </a:rPr>
                        <a:t>乳室及托兒服務辦理情形</a:t>
                      </a:r>
                      <a:endParaRPr lang="en-US" altLang="zh-TW" sz="1200" b="1" kern="100" dirty="0" smtClean="0">
                        <a:latin typeface="微軟正黑體" pitchFamily="34" charset="-120"/>
                        <a:ea typeface="微軟正黑體" pitchFamily="34" charset="-120"/>
                      </a:endParaRPr>
                    </a:p>
                    <a:p>
                      <a:pPr marL="0" marR="0" lvl="0" indent="0" algn="l" defTabSz="914400" rtl="0" eaLnBrk="1" fontAlgn="base" latinLnBrk="0" hangingPunct="1">
                        <a:lnSpc>
                          <a:spcPts val="18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尚未辦理托兒設施、措施、哺</a:t>
                      </a:r>
                      <a:r>
                        <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集</a:t>
                      </a:r>
                      <a:r>
                        <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乳室      </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已設置員工托兒設施 </a:t>
                      </a:r>
                    </a:p>
                    <a:p>
                      <a:pPr marL="0" marR="0" lvl="0" indent="0" algn="l" defTabSz="914400" rtl="0" eaLnBrk="1" fontAlgn="base" latinLnBrk="0" hangingPunct="1">
                        <a:lnSpc>
                          <a:spcPts val="1800"/>
                        </a:lnSpc>
                        <a:spcBef>
                          <a:spcPct val="0"/>
                        </a:spcBef>
                        <a:spcAft>
                          <a:spcPct val="0"/>
                        </a:spcAft>
                        <a:buClrTx/>
                        <a:buSzTx/>
                        <a:buFontTx/>
                        <a:buNone/>
                        <a:tabLst/>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與立案托兒服務機構簽約                         </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a:t>
                      </a:r>
                      <a:r>
                        <a:rPr kumimoji="0" lang="zh-TW" altLang="en-US" sz="1200" b="0" i="0" u="none" strike="noStrike" cap="none" normalizeH="0" baseline="0" dirty="0" smtClean="0">
                          <a:ln>
                            <a:noFill/>
                          </a:ln>
                          <a:solidFill>
                            <a:schemeClr val="tx1"/>
                          </a:solidFill>
                          <a:effectLst/>
                          <a:latin typeface="微軟正黑體" pitchFamily="34" charset="-120"/>
                          <a:ea typeface="微軟正黑體" pitchFamily="34" charset="-120"/>
                        </a:rPr>
                        <a:t>提供員工托兒津貼</a:t>
                      </a:r>
                      <a:endParaRPr kumimoji="0" lang="en-US" altLang="zh-TW" sz="1200" b="0" i="0" u="none" strike="noStrike" cap="none" normalizeH="0" baseline="0" dirty="0" smtClean="0">
                        <a:ln>
                          <a:noFill/>
                        </a:ln>
                        <a:solidFill>
                          <a:schemeClr val="tx1"/>
                        </a:solidFill>
                        <a:effectLst/>
                        <a:latin typeface="微軟正黑體" pitchFamily="34" charset="-120"/>
                        <a:ea typeface="微軟正黑體" pitchFamily="34" charset="-120"/>
                      </a:endParaRPr>
                    </a:p>
                    <a:p>
                      <a:pPr marL="0" marR="0" lvl="0" indent="0" algn="l" defTabSz="914400" rtl="0" eaLnBrk="1" fontAlgn="base" latinLnBrk="0" hangingPunct="1">
                        <a:lnSpc>
                          <a:spcPts val="1800"/>
                        </a:lnSpc>
                        <a:spcBef>
                          <a:spcPct val="0"/>
                        </a:spcBef>
                        <a:spcAft>
                          <a:spcPct val="0"/>
                        </a:spcAft>
                        <a:buClrTx/>
                        <a:buSzTx/>
                        <a:buFontTx/>
                        <a:buNone/>
                        <a:tabLst/>
                        <a:defRPr/>
                      </a:pP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已設置哺</a:t>
                      </a: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集</a:t>
                      </a: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乳室   </a:t>
                      </a:r>
                      <a:endPar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endParaRPr>
                    </a:p>
                    <a:p>
                      <a:pPr marL="0" marR="0" lvl="0" indent="0" algn="l" defTabSz="914400" rtl="0" eaLnBrk="1" fontAlgn="base" latinLnBrk="0" hangingPunct="1">
                        <a:lnSpc>
                          <a:spcPts val="1800"/>
                        </a:lnSpc>
                        <a:spcBef>
                          <a:spcPct val="0"/>
                        </a:spcBef>
                        <a:spcAft>
                          <a:spcPct val="0"/>
                        </a:spcAft>
                        <a:buClrTx/>
                        <a:buSzTx/>
                        <a:buFontTx/>
                        <a:buNone/>
                        <a:tabLst/>
                        <a:defRPr/>
                      </a:pP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4.</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貴單位是否曾參與本說明會活動：   </a:t>
                      </a:r>
                      <a:endPar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endParaRPr>
                    </a:p>
                    <a:p>
                      <a:pPr marL="0" marR="0" lvl="0" indent="0" algn="l" defTabSz="914400" rtl="0" eaLnBrk="1" fontAlgn="base" latinLnBrk="0" hangingPunct="1">
                        <a:lnSpc>
                          <a:spcPts val="1800"/>
                        </a:lnSpc>
                        <a:spcBef>
                          <a:spcPct val="0"/>
                        </a:spcBef>
                        <a:spcAft>
                          <a:spcPct val="0"/>
                        </a:spcAft>
                        <a:buClrTx/>
                        <a:buSzTx/>
                        <a:buFontTx/>
                        <a:buNone/>
                        <a:tabLst/>
                      </a:pP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   </a:t>
                      </a:r>
                      <a:r>
                        <a:rPr kumimoji="0" lang="zh-TW" altLang="en-US" sz="1200" b="0" i="0" u="none" strike="noStrike" kern="1200" cap="none" normalizeH="0" baseline="0" dirty="0" smtClean="0">
                          <a:ln>
                            <a:noFill/>
                          </a:ln>
                          <a:solidFill>
                            <a:schemeClr val="tx1"/>
                          </a:solidFill>
                          <a:effectLst/>
                          <a:latin typeface="Calibri" pitchFamily="34" charset="0"/>
                          <a:ea typeface="新細明體" pitchFamily="18" charset="-120"/>
                          <a:cs typeface="+mn-cs"/>
                        </a:rPr>
                        <a:t>□</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初次參加</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過去曾經參加（辦理單位：</a:t>
                      </a:r>
                      <a:r>
                        <a:rPr kumimoji="0" lang="en-US" altLang="zh-TW"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_________________)</a:t>
                      </a:r>
                      <a:r>
                        <a:rPr kumimoji="0" lang="zh-TW" altLang="en-US" sz="1200" b="0" i="0" u="none" strike="noStrike" cap="none" normalizeH="0" baseline="0" dirty="0" smtClean="0">
                          <a:ln>
                            <a:noFill/>
                          </a:ln>
                          <a:solidFill>
                            <a:schemeClr val="tx1"/>
                          </a:solidFill>
                          <a:effectLst/>
                          <a:latin typeface="Calibri" pitchFamily="34" charset="0"/>
                          <a:ea typeface="新細明體" pitchFamily="18" charset="-120"/>
                        </a:rPr>
                        <a:t>   □</a:t>
                      </a:r>
                      <a:r>
                        <a:rPr kumimoji="0" lang="zh-TW" altLang="en-US" sz="1200" b="0" i="0" u="none" strike="noStrike" kern="1200" cap="none" normalizeH="0" baseline="0" dirty="0" smtClean="0">
                          <a:ln>
                            <a:noFill/>
                          </a:ln>
                          <a:solidFill>
                            <a:schemeClr val="tx1"/>
                          </a:solidFill>
                          <a:effectLst/>
                          <a:latin typeface="微軟正黑體" pitchFamily="34" charset="-120"/>
                          <a:ea typeface="微軟正黑體" pitchFamily="34" charset="-120"/>
                          <a:cs typeface="+mn-cs"/>
                        </a:rPr>
                        <a:t>否</a:t>
                      </a:r>
                    </a:p>
                  </a:txBody>
                  <a:tcPr marL="28290" marR="2829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
        <p:nvSpPr>
          <p:cNvPr id="16429" name="Rectangle 3"/>
          <p:cNvSpPr>
            <a:spLocks noChangeArrowheads="1"/>
          </p:cNvSpPr>
          <p:nvPr/>
        </p:nvSpPr>
        <p:spPr bwMode="auto">
          <a:xfrm>
            <a:off x="188913" y="7092950"/>
            <a:ext cx="5400675" cy="431800"/>
          </a:xfrm>
          <a:prstGeom prst="rect">
            <a:avLst/>
          </a:prstGeom>
          <a:noFill/>
          <a:ln w="9525">
            <a:noFill/>
            <a:miter lim="800000"/>
            <a:headEnd/>
            <a:tailEnd/>
          </a:ln>
        </p:spPr>
        <p:txBody>
          <a:bodyPr anchor="ctr">
            <a:spAutoFit/>
          </a:bodyPr>
          <a:lstStyle/>
          <a:p>
            <a:pPr marL="180975" indent="-180975"/>
            <a:r>
              <a:rPr kumimoji="0" lang="en-US" altLang="zh-TW" sz="1100" b="1">
                <a:solidFill>
                  <a:srgbClr val="953735"/>
                </a:solidFill>
                <a:latin typeface="微軟正黑體"/>
                <a:ea typeface="微軟正黑體"/>
                <a:cs typeface="Times New Roman" pitchFamily="18" charset="0"/>
                <a:sym typeface="Wingdings" pitchFamily="2" charset="2"/>
              </a:rPr>
              <a:t></a:t>
            </a:r>
            <a:r>
              <a:rPr kumimoji="0" lang="zh-TW" altLang="en-US" sz="1100" b="1">
                <a:solidFill>
                  <a:srgbClr val="953735"/>
                </a:solidFill>
                <a:latin typeface="微軟正黑體"/>
                <a:ea typeface="微軟正黑體"/>
                <a:cs typeface="Times New Roman" pitchFamily="18" charset="0"/>
              </a:rPr>
              <a:t>本人同意上述個人基本資料，提供勞動部及其委託執行單位於執行本計畫範圍內聯絡或相關事宜使用</a:t>
            </a:r>
            <a:r>
              <a:rPr kumimoji="0" lang="en-US" altLang="zh-TW" sz="1100" b="1">
                <a:solidFill>
                  <a:srgbClr val="953735"/>
                </a:solidFill>
                <a:latin typeface="微軟正黑體"/>
                <a:ea typeface="微軟正黑體"/>
                <a:cs typeface="Times New Roman" pitchFamily="18" charset="0"/>
              </a:rPr>
              <a:t>(</a:t>
            </a:r>
            <a:r>
              <a:rPr kumimoji="0" lang="zh-TW" altLang="en-US" sz="1100" b="1">
                <a:solidFill>
                  <a:srgbClr val="953735"/>
                </a:solidFill>
                <a:latin typeface="微軟正黑體"/>
                <a:ea typeface="微軟正黑體"/>
                <a:cs typeface="Times New Roman" pitchFamily="18" charset="0"/>
              </a:rPr>
              <a:t>如同意提供，請勾選</a:t>
            </a:r>
            <a:r>
              <a:rPr kumimoji="0" lang="en-US" altLang="zh-TW" sz="1100" b="1">
                <a:solidFill>
                  <a:srgbClr val="953735"/>
                </a:solidFill>
                <a:latin typeface="微軟正黑體"/>
                <a:ea typeface="微軟正黑體"/>
                <a:cs typeface="Times New Roman" pitchFamily="18" charset="0"/>
              </a:rPr>
              <a:t>)</a:t>
            </a:r>
            <a:endParaRPr kumimoji="0" lang="en-US" altLang="zh-TW" sz="1100" b="1">
              <a:solidFill>
                <a:srgbClr val="953735"/>
              </a:solidFill>
              <a:latin typeface="微軟正黑體"/>
              <a:ea typeface="微軟正黑體"/>
              <a:cs typeface="Times New Roman" pitchFamily="18" charset="0"/>
              <a:sym typeface="Wingdings" pitchFamily="2" charset="2"/>
            </a:endParaRPr>
          </a:p>
        </p:txBody>
      </p:sp>
      <p:sp>
        <p:nvSpPr>
          <p:cNvPr id="28" name="圓角矩形圖說文字 27"/>
          <p:cNvSpPr/>
          <p:nvPr/>
        </p:nvSpPr>
        <p:spPr>
          <a:xfrm>
            <a:off x="260350" y="7596188"/>
            <a:ext cx="5184775" cy="1008062"/>
          </a:xfrm>
          <a:prstGeom prst="wedgeRoundRectCallout">
            <a:avLst>
              <a:gd name="adj1" fmla="val 32807"/>
              <a:gd name="adj2" fmla="val 45134"/>
              <a:gd name="adj3" fmla="val 16667"/>
            </a:avLst>
          </a:prstGeom>
          <a:solidFill>
            <a:srgbClr val="FFFFCC"/>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500"/>
              </a:lnSpc>
              <a:defRPr/>
            </a:pPr>
            <a:r>
              <a:rPr lang="zh-TW" altLang="en-US" sz="1300" b="1" dirty="0">
                <a:solidFill>
                  <a:schemeClr val="accent6"/>
                </a:solidFill>
                <a:latin typeface="微軟正黑體" pitchFamily="34" charset="-120"/>
                <a:ea typeface="微軟正黑體" pitchFamily="34" charset="-120"/>
              </a:rPr>
              <a:t>委託執行單位：社團法人中華民國管理科學學會</a:t>
            </a:r>
            <a:endParaRPr lang="en-US" altLang="zh-TW" sz="1300" b="1" dirty="0">
              <a:solidFill>
                <a:schemeClr val="accent6"/>
              </a:solidFill>
              <a:latin typeface="微軟正黑體" pitchFamily="34" charset="-120"/>
              <a:ea typeface="微軟正黑體" pitchFamily="34" charset="-120"/>
            </a:endParaRPr>
          </a:p>
          <a:p>
            <a:pPr marL="180975" indent="-180975">
              <a:lnSpc>
                <a:spcPts val="1500"/>
              </a:lnSpc>
              <a:buFont typeface="Wingdings" pitchFamily="2" charset="2"/>
              <a:buChar char="u"/>
              <a:defRPr/>
            </a:pPr>
            <a:r>
              <a:rPr lang="zh-TW" altLang="en-US" sz="1300" b="1" dirty="0">
                <a:solidFill>
                  <a:schemeClr val="accent6"/>
                </a:solidFill>
                <a:latin typeface="微軟正黑體" pitchFamily="34" charset="-120"/>
                <a:ea typeface="微軟正黑體" pitchFamily="34" charset="-120"/>
              </a:rPr>
              <a:t>欲報名本次活動，請至</a:t>
            </a:r>
            <a:r>
              <a:rPr lang="zh-TW" altLang="en-US" sz="1300" b="1" u="sng" dirty="0">
                <a:solidFill>
                  <a:srgbClr val="FF0000"/>
                </a:solidFill>
                <a:latin typeface="微軟正黑體" pitchFamily="34" charset="-120"/>
                <a:ea typeface="微軟正黑體" pitchFamily="34" charset="-120"/>
              </a:rPr>
              <a:t>社團法人中華民國管理科學學會網站報名</a:t>
            </a:r>
            <a:r>
              <a:rPr lang="en-US" altLang="zh-TW" sz="1300" b="1" dirty="0">
                <a:solidFill>
                  <a:schemeClr val="accent6"/>
                </a:solidFill>
                <a:latin typeface="微軟正黑體" pitchFamily="34" charset="-120"/>
                <a:ea typeface="微軟正黑體" pitchFamily="34" charset="-120"/>
              </a:rPr>
              <a:t>(</a:t>
            </a:r>
            <a:r>
              <a:rPr lang="en-US" altLang="zh-TW" sz="1300" b="1" u="sng" dirty="0">
                <a:solidFill>
                  <a:schemeClr val="tx1"/>
                </a:solidFill>
                <a:latin typeface="微軟正黑體" pitchFamily="34" charset="-120"/>
                <a:ea typeface="微軟正黑體" pitchFamily="34" charset="-120"/>
              </a:rPr>
              <a:t>http://www.management.org.tw/news3.php?gid=1</a:t>
            </a:r>
            <a:r>
              <a:rPr lang="en-US" altLang="zh-TW" sz="1300" b="1" dirty="0">
                <a:solidFill>
                  <a:schemeClr val="accent6"/>
                </a:solidFill>
                <a:latin typeface="微軟正黑體" pitchFamily="34" charset="-120"/>
                <a:ea typeface="微軟正黑體" pitchFamily="34" charset="-120"/>
              </a:rPr>
              <a:t>)</a:t>
            </a:r>
            <a:r>
              <a:rPr lang="zh-TW" altLang="en-US" sz="1300" b="1" dirty="0">
                <a:solidFill>
                  <a:schemeClr val="accent6"/>
                </a:solidFill>
                <a:latin typeface="微軟正黑體" pitchFamily="34" charset="-120"/>
                <a:ea typeface="微軟正黑體" pitchFamily="34" charset="-120"/>
              </a:rPr>
              <a:t>，或填妥</a:t>
            </a:r>
            <a:r>
              <a:rPr lang="zh-TW" altLang="en-US" sz="1300" b="1" dirty="0">
                <a:solidFill>
                  <a:srgbClr val="C00000"/>
                </a:solidFill>
                <a:latin typeface="微軟正黑體" pitchFamily="34" charset="-120"/>
                <a:ea typeface="微軟正黑體" pitchFamily="34" charset="-120"/>
              </a:rPr>
              <a:t>報名表傳真至</a:t>
            </a:r>
            <a:r>
              <a:rPr lang="en-US" altLang="zh-TW" sz="1300" b="1" dirty="0">
                <a:solidFill>
                  <a:schemeClr val="tx1"/>
                </a:solidFill>
                <a:latin typeface="微軟正黑體" pitchFamily="34" charset="-120"/>
                <a:ea typeface="微軟正黑體" pitchFamily="34" charset="-120"/>
              </a:rPr>
              <a:t>02-3343-1155 </a:t>
            </a:r>
            <a:r>
              <a:rPr lang="en-US" altLang="zh-TW" sz="1100" dirty="0">
                <a:solidFill>
                  <a:schemeClr val="tx1"/>
                </a:solidFill>
                <a:latin typeface="微軟正黑體" pitchFamily="34" charset="-120"/>
                <a:ea typeface="微軟正黑體" pitchFamily="34" charset="-120"/>
              </a:rPr>
              <a:t>(</a:t>
            </a:r>
            <a:r>
              <a:rPr lang="zh-TW" altLang="en-US" sz="1100" dirty="0">
                <a:solidFill>
                  <a:schemeClr val="tx1"/>
                </a:solidFill>
                <a:latin typeface="微軟正黑體" pitchFamily="34" charset="-120"/>
                <a:ea typeface="微軟正黑體" pitchFamily="34" charset="-120"/>
              </a:rPr>
              <a:t>傳真後請來電確認</a:t>
            </a:r>
            <a:r>
              <a:rPr lang="en-US" altLang="zh-TW" sz="1100" dirty="0">
                <a:solidFill>
                  <a:schemeClr val="tx1"/>
                </a:solidFill>
                <a:latin typeface="微軟正黑體" pitchFamily="34" charset="-120"/>
                <a:ea typeface="微軟正黑體" pitchFamily="34" charset="-120"/>
              </a:rPr>
              <a:t>)</a:t>
            </a:r>
            <a:endParaRPr lang="en-US" altLang="zh-TW" sz="1200" dirty="0">
              <a:solidFill>
                <a:schemeClr val="tx1"/>
              </a:solidFill>
              <a:latin typeface="微軟正黑體" pitchFamily="34" charset="-120"/>
              <a:ea typeface="微軟正黑體" pitchFamily="34" charset="-120"/>
            </a:endParaRPr>
          </a:p>
          <a:p>
            <a:pPr>
              <a:lnSpc>
                <a:spcPts val="1500"/>
              </a:lnSpc>
              <a:buFont typeface="Wingdings" pitchFamily="2" charset="2"/>
              <a:buChar char="u"/>
              <a:defRPr/>
            </a:pPr>
            <a:r>
              <a:rPr lang="zh-TW" altLang="en-US" sz="1300" b="1" dirty="0">
                <a:solidFill>
                  <a:schemeClr val="accent6"/>
                </a:solidFill>
                <a:latin typeface="微軟正黑體" pitchFamily="34" charset="-120"/>
                <a:ea typeface="微軟正黑體" pitchFamily="34" charset="-120"/>
              </a:rPr>
              <a:t>若有任何問題，請</a:t>
            </a:r>
            <a:r>
              <a:rPr lang="zh-TW" altLang="en-US" sz="1300" b="1" dirty="0">
                <a:solidFill>
                  <a:srgbClr val="C00000"/>
                </a:solidFill>
                <a:latin typeface="微軟正黑體" pitchFamily="34" charset="-120"/>
                <a:ea typeface="微軟正黑體" pitchFamily="34" charset="-120"/>
              </a:rPr>
              <a:t>撥打</a:t>
            </a:r>
            <a:r>
              <a:rPr lang="en-US" altLang="zh-TW" sz="1300" b="1" dirty="0">
                <a:solidFill>
                  <a:srgbClr val="C00000"/>
                </a:solidFill>
                <a:latin typeface="微軟正黑體" pitchFamily="34" charset="-120"/>
                <a:ea typeface="微軟正黑體" pitchFamily="34" charset="-120"/>
              </a:rPr>
              <a:t>02-3343-1118</a:t>
            </a:r>
            <a:r>
              <a:rPr lang="zh-TW" altLang="en-US" sz="1300" b="1" dirty="0">
                <a:solidFill>
                  <a:schemeClr val="accent6"/>
                </a:solidFill>
                <a:latin typeface="微軟正黑體" pitchFamily="34" charset="-120"/>
                <a:ea typeface="微軟正黑體" pitchFamily="34" charset="-120"/>
              </a:rPr>
              <a:t>將有專人為您服務</a:t>
            </a:r>
            <a:endParaRPr lang="en-US" altLang="zh-TW" sz="1300" b="1" dirty="0">
              <a:solidFill>
                <a:schemeClr val="accent6"/>
              </a:solidFill>
              <a:latin typeface="微軟正黑體" pitchFamily="34" charset="-120"/>
              <a:ea typeface="微軟正黑體" pitchFamily="34" charset="-120"/>
            </a:endParaRPr>
          </a:p>
        </p:txBody>
      </p:sp>
      <p:pic>
        <p:nvPicPr>
          <p:cNvPr id="16431" name="Picture 92" descr="logo新"/>
          <p:cNvPicPr>
            <a:picLocks noChangeAspect="1" noChangeArrowheads="1"/>
          </p:cNvPicPr>
          <p:nvPr/>
        </p:nvPicPr>
        <p:blipFill>
          <a:blip r:embed="rId5"/>
          <a:srcRect/>
          <a:stretch>
            <a:fillRect/>
          </a:stretch>
        </p:blipFill>
        <p:spPr bwMode="auto">
          <a:xfrm>
            <a:off x="3032125" y="8696325"/>
            <a:ext cx="1439863" cy="484188"/>
          </a:xfrm>
          <a:prstGeom prst="rect">
            <a:avLst/>
          </a:prstGeom>
          <a:noFill/>
          <a:ln w="9525">
            <a:noFill/>
            <a:miter lim="800000"/>
            <a:headEnd/>
            <a:tailEnd/>
          </a:ln>
        </p:spPr>
      </p:pic>
      <p:sp>
        <p:nvSpPr>
          <p:cNvPr id="16432" name="Text Box 5"/>
          <p:cNvSpPr txBox="1">
            <a:spLocks noChangeArrowheads="1"/>
          </p:cNvSpPr>
          <p:nvPr/>
        </p:nvSpPr>
        <p:spPr bwMode="auto">
          <a:xfrm>
            <a:off x="2219325" y="8831263"/>
            <a:ext cx="1008063" cy="468312"/>
          </a:xfrm>
          <a:prstGeom prst="rect">
            <a:avLst/>
          </a:prstGeom>
          <a:noFill/>
          <a:ln w="9525">
            <a:noFill/>
            <a:miter lim="800000"/>
            <a:headEnd/>
            <a:tailEnd/>
          </a:ln>
        </p:spPr>
        <p:txBody>
          <a:bodyPr/>
          <a:lstStyle/>
          <a:p>
            <a:r>
              <a:rPr kumimoji="0" lang="zh-TW" altLang="en-US" sz="1400">
                <a:latin typeface="Times New Roman" pitchFamily="18" charset="0"/>
                <a:ea typeface="微軟正黑體"/>
                <a:cs typeface="微軟正黑體"/>
              </a:rPr>
              <a:t>主辦單位：        　</a:t>
            </a:r>
            <a:endParaRPr kumimoji="0" lang="zh-TW" altLang="en-US" sz="1400">
              <a:latin typeface="Calibri" pitchFamily="34" charset="0"/>
              <a:ea typeface="微軟正黑體"/>
              <a:cs typeface="微軟正黑體"/>
            </a:endParaRPr>
          </a:p>
        </p:txBody>
      </p:sp>
      <p:sp>
        <p:nvSpPr>
          <p:cNvPr id="16" name="矩形 15"/>
          <p:cNvSpPr/>
          <p:nvPr/>
        </p:nvSpPr>
        <p:spPr>
          <a:xfrm>
            <a:off x="12526" y="179680"/>
            <a:ext cx="6858000" cy="523220"/>
          </a:xfrm>
          <a:prstGeom prst="rect">
            <a:avLst/>
          </a:prstGeom>
        </p:spPr>
        <p:txBody>
          <a:bodyPr lIns="0" rIns="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事業單位設置哺</a:t>
            </a:r>
            <a:r>
              <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集</a:t>
            </a:r>
            <a:r>
              <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a:t>
            </a:r>
            <a:r>
              <a:rPr kumimoji="0" lang="zh-TW" altLang="en-US"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rPr>
              <a:t>乳室與托兒服務說明會</a:t>
            </a:r>
            <a:endParaRPr kumimoji="0" lang="en-US" altLang="zh-TW" sz="2800" b="1" cap="all" dirty="0">
              <a:ln w="0"/>
              <a:solidFill>
                <a:srgbClr val="742FFF"/>
              </a:solidFill>
              <a:effectLst>
                <a:glow rad="63500">
                  <a:schemeClr val="bg1">
                    <a:alpha val="40000"/>
                  </a:schemeClr>
                </a:glow>
                <a:outerShdw blurRad="38100" dist="38100" dir="2700000" algn="tl">
                  <a:srgbClr val="000000">
                    <a:alpha val="43137"/>
                  </a:srgbClr>
                </a:outerShdw>
              </a:effectLst>
              <a:latin typeface="華康流隸體W5(P)" pitchFamily="66" charset="-120"/>
              <a:ea typeface="華康流隸體W5(P)" pitchFamily="66" charset="-120"/>
            </a:endParaRPr>
          </a:p>
        </p:txBody>
      </p:sp>
      <p:pic>
        <p:nvPicPr>
          <p:cNvPr id="16434" name="圖片 20"/>
          <p:cNvPicPr>
            <a:picLocks noChangeAspect="1" noChangeArrowheads="1"/>
          </p:cNvPicPr>
          <p:nvPr/>
        </p:nvPicPr>
        <p:blipFill>
          <a:blip r:embed="rId6"/>
          <a:srcRect l="66982" t="28387" r="21024" b="52580"/>
          <a:stretch>
            <a:fillRect/>
          </a:stretch>
        </p:blipFill>
        <p:spPr bwMode="auto">
          <a:xfrm>
            <a:off x="5614988" y="7659688"/>
            <a:ext cx="981075" cy="969962"/>
          </a:xfrm>
          <a:prstGeom prst="rect">
            <a:avLst/>
          </a:prstGeom>
          <a:noFill/>
          <a:ln w="9525">
            <a:noFill/>
            <a:miter lim="800000"/>
            <a:headEnd/>
            <a:tailEnd/>
          </a:ln>
        </p:spPr>
      </p:pic>
      <p:sp>
        <p:nvSpPr>
          <p:cNvPr id="16435" name="矩形 26"/>
          <p:cNvSpPr>
            <a:spLocks noChangeArrowheads="1"/>
          </p:cNvSpPr>
          <p:nvPr/>
        </p:nvSpPr>
        <p:spPr bwMode="auto">
          <a:xfrm>
            <a:off x="5410200" y="7346950"/>
            <a:ext cx="1271588" cy="307975"/>
          </a:xfrm>
          <a:prstGeom prst="rect">
            <a:avLst/>
          </a:prstGeom>
          <a:noFill/>
          <a:ln w="9525">
            <a:noFill/>
            <a:miter lim="800000"/>
            <a:headEnd/>
            <a:tailEnd/>
          </a:ln>
        </p:spPr>
        <p:txBody>
          <a:bodyPr>
            <a:spAutoFit/>
          </a:bodyPr>
          <a:lstStyle/>
          <a:p>
            <a:pPr algn="ctr"/>
            <a:r>
              <a:rPr kumimoji="0" lang="zh-TW" altLang="en-US" sz="1400" b="1">
                <a:solidFill>
                  <a:srgbClr val="7030A0"/>
                </a:solidFill>
                <a:latin typeface="微軟正黑體"/>
                <a:ea typeface="微軟正黑體"/>
                <a:cs typeface="微軟正黑體"/>
              </a:rPr>
              <a:t>手機掃描報名</a:t>
            </a:r>
          </a:p>
        </p:txBody>
      </p:sp>
      <p:sp>
        <p:nvSpPr>
          <p:cNvPr id="16436" name="矩形 26"/>
          <p:cNvSpPr>
            <a:spLocks noChangeArrowheads="1"/>
          </p:cNvSpPr>
          <p:nvPr/>
        </p:nvSpPr>
        <p:spPr bwMode="auto">
          <a:xfrm>
            <a:off x="4005263" y="1038225"/>
            <a:ext cx="2852737" cy="276225"/>
          </a:xfrm>
          <a:prstGeom prst="rect">
            <a:avLst/>
          </a:prstGeom>
          <a:noFill/>
          <a:ln w="9525">
            <a:noFill/>
            <a:miter lim="800000"/>
            <a:headEnd/>
            <a:tailEnd/>
          </a:ln>
        </p:spPr>
        <p:txBody>
          <a:bodyPr>
            <a:spAutoFit/>
          </a:bodyPr>
          <a:lstStyle/>
          <a:p>
            <a:r>
              <a:rPr kumimoji="0" lang="en-US" altLang="zh-TW" sz="1200" b="1">
                <a:solidFill>
                  <a:srgbClr val="FF0000"/>
                </a:solidFill>
                <a:latin typeface="微軟正黑體"/>
                <a:ea typeface="微軟正黑體"/>
                <a:cs typeface="微軟正黑體"/>
              </a:rPr>
              <a:t>(108</a:t>
            </a:r>
            <a:r>
              <a:rPr kumimoji="0" lang="zh-TW" altLang="en-US" sz="1200" b="1">
                <a:solidFill>
                  <a:srgbClr val="FF0000"/>
                </a:solidFill>
                <a:latin typeface="微軟正黑體"/>
                <a:ea typeface="微軟正黑體"/>
                <a:cs typeface="微軟正黑體"/>
              </a:rPr>
              <a:t>年</a:t>
            </a:r>
            <a:r>
              <a:rPr kumimoji="0" lang="en-US" altLang="zh-TW" sz="1200" b="1">
                <a:solidFill>
                  <a:srgbClr val="FF0000"/>
                </a:solidFill>
                <a:latin typeface="微軟正黑體"/>
                <a:ea typeface="微軟正黑體"/>
                <a:cs typeface="微軟正黑體"/>
              </a:rPr>
              <a:t>02</a:t>
            </a:r>
            <a:r>
              <a:rPr kumimoji="0" lang="zh-TW" altLang="en-US" sz="1200" b="1">
                <a:solidFill>
                  <a:srgbClr val="FF0000"/>
                </a:solidFill>
                <a:latin typeface="微軟正黑體"/>
                <a:ea typeface="微軟正黑體"/>
                <a:cs typeface="微軟正黑體"/>
              </a:rPr>
              <a:t>月</a:t>
            </a:r>
            <a:r>
              <a:rPr kumimoji="0" lang="en-US" altLang="zh-TW" sz="1200" b="1">
                <a:solidFill>
                  <a:srgbClr val="FF0000"/>
                </a:solidFill>
                <a:latin typeface="微軟正黑體"/>
                <a:ea typeface="微軟正黑體"/>
                <a:cs typeface="微軟正黑體"/>
              </a:rPr>
              <a:t>14</a:t>
            </a:r>
            <a:r>
              <a:rPr kumimoji="0" lang="zh-TW" altLang="en-US" sz="1200" b="1">
                <a:solidFill>
                  <a:srgbClr val="FF0000"/>
                </a:solidFill>
                <a:latin typeface="微軟正黑體"/>
                <a:ea typeface="微軟正黑體"/>
                <a:cs typeface="微軟正黑體"/>
              </a:rPr>
              <a:t>日報名截止，請儘速報名</a:t>
            </a:r>
            <a:r>
              <a:rPr kumimoji="0" lang="en-US" altLang="zh-TW" sz="1200" b="1">
                <a:solidFill>
                  <a:srgbClr val="FF0000"/>
                </a:solidFill>
                <a:latin typeface="微軟正黑體"/>
                <a:ea typeface="微軟正黑體"/>
                <a:cs typeface="微軟正黑體"/>
              </a:rPr>
              <a:t>)</a:t>
            </a:r>
            <a:endParaRPr kumimoji="0" lang="zh-TW" altLang="en-US" sz="1200" b="1">
              <a:solidFill>
                <a:srgbClr val="FF0000"/>
              </a:solidFill>
              <a:latin typeface="微軟正黑體"/>
              <a:ea typeface="微軟正黑體"/>
              <a:cs typeface="微軟正黑體"/>
            </a:endParaRPr>
          </a:p>
        </p:txBody>
      </p:sp>
      <p:sp>
        <p:nvSpPr>
          <p:cNvPr id="16437" name="矩形 26"/>
          <p:cNvSpPr>
            <a:spLocks noChangeArrowheads="1"/>
          </p:cNvSpPr>
          <p:nvPr/>
        </p:nvSpPr>
        <p:spPr bwMode="auto">
          <a:xfrm>
            <a:off x="3357563" y="722313"/>
            <a:ext cx="3505200" cy="292100"/>
          </a:xfrm>
          <a:prstGeom prst="rect">
            <a:avLst/>
          </a:prstGeom>
          <a:solidFill>
            <a:srgbClr val="FF5050"/>
          </a:solidFill>
          <a:ln w="9525">
            <a:noFill/>
            <a:miter lim="800000"/>
            <a:headEnd/>
            <a:tailEnd/>
          </a:ln>
        </p:spPr>
        <p:txBody>
          <a:bodyPr lIns="36000" tIns="18000" rIns="36000" bIns="18000">
            <a:spAutoFit/>
          </a:bodyPr>
          <a:lstStyle/>
          <a:p>
            <a:pPr algn="ctr">
              <a:lnSpc>
                <a:spcPts val="2000"/>
              </a:lnSpc>
            </a:pPr>
            <a:r>
              <a:rPr kumimoji="0" lang="en-US" altLang="zh-TW" sz="1700" b="1">
                <a:solidFill>
                  <a:schemeClr val="bg1"/>
                </a:solidFill>
                <a:latin typeface="微軟正黑體"/>
                <a:ea typeface="微軟正黑體"/>
                <a:cs typeface="微軟正黑體"/>
              </a:rPr>
              <a:t>※</a:t>
            </a:r>
            <a:r>
              <a:rPr kumimoji="0" lang="zh-TW" altLang="en-US" sz="1700" b="1">
                <a:solidFill>
                  <a:schemeClr val="bg1"/>
                </a:solidFill>
                <a:latin typeface="微軟正黑體"/>
                <a:ea typeface="微軟正黑體"/>
                <a:cs typeface="微軟正黑體"/>
              </a:rPr>
              <a:t>本場次含經費申請及核銷說明</a:t>
            </a:r>
            <a:r>
              <a:rPr kumimoji="0" lang="en-US" altLang="zh-TW" sz="1700" b="1">
                <a:solidFill>
                  <a:schemeClr val="bg1"/>
                </a:solidFill>
                <a:latin typeface="微軟正黑體"/>
                <a:ea typeface="微軟正黑體"/>
                <a:cs typeface="微軟正黑體"/>
              </a:rPr>
              <a:t>※</a:t>
            </a:r>
          </a:p>
        </p:txBody>
      </p:sp>
      <p:pic>
        <p:nvPicPr>
          <p:cNvPr id="16438" name="Picture 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864225" y="6300788"/>
            <a:ext cx="993775" cy="109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丸ｺﾞｼｯｸM-PRO"/>
        <a:ea typeface="HG丸ｺﾞｼｯｸM-PRO"/>
        <a:cs typeface=""/>
      </a:majorFont>
      <a:minorFont>
        <a:latin typeface="HGPｺﾞｼｯｸM"/>
        <a:ea typeface="HGPｺﾞｼｯｸM"/>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FFABAD"/>
            </a:gs>
            <a:gs pos="50000">
              <a:srgbClr val="FFC9CA"/>
            </a:gs>
            <a:gs pos="100000">
              <a:schemeClr val="bg1"/>
            </a:gs>
          </a:gsLst>
          <a:lin ang="540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2695</TotalTime>
  <Words>976</Words>
  <Application>Microsoft Office PowerPoint</Application>
  <PresentationFormat>如螢幕大小 (4:3)</PresentationFormat>
  <Paragraphs>81</Paragraphs>
  <Slides>2</Slides>
  <Notes>2</Notes>
  <HiddenSlides>0</HiddenSlides>
  <MMClips>0</MMClips>
  <ScaleCrop>false</ScaleCrop>
  <HeadingPairs>
    <vt:vector size="6" baseType="variant">
      <vt:variant>
        <vt:lpstr>使用字型</vt:lpstr>
      </vt:variant>
      <vt:variant>
        <vt:i4>11</vt:i4>
      </vt:variant>
      <vt:variant>
        <vt:lpstr>簡報設計範本</vt:lpstr>
      </vt:variant>
      <vt:variant>
        <vt:i4>2</vt:i4>
      </vt:variant>
      <vt:variant>
        <vt:lpstr>投影片標題</vt:lpstr>
      </vt:variant>
      <vt:variant>
        <vt:i4>2</vt:i4>
      </vt:variant>
    </vt:vector>
  </HeadingPairs>
  <TitlesOfParts>
    <vt:vector size="15" baseType="lpstr">
      <vt:lpstr>Arial</vt:lpstr>
      <vt:lpstr>ＭＳ Ｐゴシック</vt:lpstr>
      <vt:lpstr>HG丸ｺﾞｼｯｸM-PRO</vt:lpstr>
      <vt:lpstr>HGPｺﾞｼｯｸM</vt:lpstr>
      <vt:lpstr>Wingdings</vt:lpstr>
      <vt:lpstr>MS PMincho</vt:lpstr>
      <vt:lpstr>微軟正黑體</vt:lpstr>
      <vt:lpstr>Times New Roman</vt:lpstr>
      <vt:lpstr>Calibri</vt:lpstr>
      <vt:lpstr>新細明體</vt:lpstr>
      <vt:lpstr>標楷體</vt:lpstr>
      <vt:lpstr>標準デザイン</vt:lpstr>
      <vt:lpstr>標準デザイン</vt:lpstr>
      <vt:lpstr>投影片 0</vt:lpstr>
      <vt:lpstr>投影片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ドラッグストア業界の動向 ～10兆円産業成長への期待～</dc:title>
  <dc:creator>Administrator</dc:creator>
  <cp:lastModifiedBy>t302atseng</cp:lastModifiedBy>
  <cp:revision>159</cp:revision>
  <dcterms:created xsi:type="dcterms:W3CDTF">2008-06-07T04:55:28Z</dcterms:created>
  <dcterms:modified xsi:type="dcterms:W3CDTF">2019-01-18T01:10:06Z</dcterms:modified>
</cp:coreProperties>
</file>